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35" r:id="rId2"/>
    <p:sldId id="397" r:id="rId3"/>
    <p:sldId id="363" r:id="rId4"/>
    <p:sldId id="365"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2" r:id="rId21"/>
    <p:sldId id="383" r:id="rId22"/>
    <p:sldId id="384" r:id="rId23"/>
    <p:sldId id="385" r:id="rId24"/>
    <p:sldId id="386" r:id="rId25"/>
    <p:sldId id="389" r:id="rId26"/>
    <p:sldId id="390" r:id="rId27"/>
    <p:sldId id="392" r:id="rId28"/>
    <p:sldId id="393" r:id="rId29"/>
    <p:sldId id="394" r:id="rId30"/>
    <p:sldId id="395" r:id="rId31"/>
    <p:sldId id="396" r:id="rId32"/>
    <p:sldId id="317" r:id="rId33"/>
    <p:sldId id="318" r:id="rId34"/>
    <p:sldId id="319" r:id="rId35"/>
    <p:sldId id="347" r:id="rId36"/>
    <p:sldId id="323" r:id="rId37"/>
    <p:sldId id="279" r:id="rId38"/>
    <p:sldId id="282" r:id="rId39"/>
    <p:sldId id="336" r:id="rId40"/>
    <p:sldId id="283" r:id="rId41"/>
    <p:sldId id="284" r:id="rId42"/>
    <p:sldId id="287" r:id="rId43"/>
    <p:sldId id="288" r:id="rId44"/>
    <p:sldId id="286" r:id="rId45"/>
    <p:sldId id="285" r:id="rId46"/>
    <p:sldId id="289" r:id="rId47"/>
    <p:sldId id="337" r:id="rId48"/>
    <p:sldId id="291" r:id="rId49"/>
    <p:sldId id="292" r:id="rId50"/>
    <p:sldId id="409" r:id="rId51"/>
    <p:sldId id="408" r:id="rId52"/>
    <p:sldId id="293" r:id="rId53"/>
    <p:sldId id="294" r:id="rId54"/>
    <p:sldId id="295" r:id="rId55"/>
    <p:sldId id="325"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414" r:id="rId69"/>
    <p:sldId id="415" r:id="rId70"/>
    <p:sldId id="398" r:id="rId71"/>
    <p:sldId id="399" r:id="rId72"/>
    <p:sldId id="400" r:id="rId73"/>
    <p:sldId id="360" r:id="rId74"/>
    <p:sldId id="361" r:id="rId75"/>
    <p:sldId id="362" r:id="rId76"/>
    <p:sldId id="338" r:id="rId77"/>
    <p:sldId id="298" r:id="rId78"/>
    <p:sldId id="299" r:id="rId79"/>
    <p:sldId id="433" r:id="rId80"/>
    <p:sldId id="339" r:id="rId81"/>
    <p:sldId id="301" r:id="rId82"/>
    <p:sldId id="416" r:id="rId83"/>
    <p:sldId id="417" r:id="rId84"/>
    <p:sldId id="418" r:id="rId85"/>
    <p:sldId id="302" r:id="rId86"/>
    <p:sldId id="303" r:id="rId87"/>
    <p:sldId id="304" r:id="rId88"/>
    <p:sldId id="305" r:id="rId89"/>
    <p:sldId id="306" r:id="rId90"/>
    <p:sldId id="307" r:id="rId91"/>
    <p:sldId id="308" r:id="rId92"/>
    <p:sldId id="309" r:id="rId93"/>
    <p:sldId id="310" r:id="rId94"/>
    <p:sldId id="311" r:id="rId95"/>
    <p:sldId id="312" r:id="rId96"/>
    <p:sldId id="340" r:id="rId97"/>
    <p:sldId id="313" r:id="rId98"/>
    <p:sldId id="300" r:id="rId99"/>
    <p:sldId id="314" r:id="rId100"/>
    <p:sldId id="315" r:id="rId101"/>
    <p:sldId id="421" r:id="rId102"/>
    <p:sldId id="423" r:id="rId103"/>
    <p:sldId id="419" r:id="rId104"/>
    <p:sldId id="420" r:id="rId105"/>
    <p:sldId id="425" r:id="rId106"/>
    <p:sldId id="424" r:id="rId107"/>
    <p:sldId id="422" r:id="rId108"/>
    <p:sldId id="411" r:id="rId109"/>
    <p:sldId id="412" r:id="rId110"/>
    <p:sldId id="413" r:id="rId111"/>
    <p:sldId id="402" r:id="rId112"/>
    <p:sldId id="403" r:id="rId113"/>
    <p:sldId id="428" r:id="rId114"/>
    <p:sldId id="426" r:id="rId115"/>
    <p:sldId id="404" r:id="rId116"/>
    <p:sldId id="427" r:id="rId117"/>
    <p:sldId id="405" r:id="rId118"/>
    <p:sldId id="432" r:id="rId119"/>
    <p:sldId id="316" r:id="rId120"/>
    <p:sldId id="321" r:id="rId121"/>
    <p:sldId id="401" r:id="rId122"/>
    <p:sldId id="333"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83" d="100"/>
          <a:sy n="83" d="100"/>
        </p:scale>
        <p:origin x="14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66.wmf"/><Relationship Id="rId7" Type="http://schemas.openxmlformats.org/officeDocument/2006/relationships/image" Target="../media/image169.wmf"/><Relationship Id="rId2" Type="http://schemas.openxmlformats.org/officeDocument/2006/relationships/image" Target="../media/image165.wmf"/><Relationship Id="rId1" Type="http://schemas.openxmlformats.org/officeDocument/2006/relationships/image" Target="../media/image80.w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82.wmf"/><Relationship Id="rId9" Type="http://schemas.openxmlformats.org/officeDocument/2006/relationships/image" Target="../media/image17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5" Type="http://schemas.openxmlformats.org/officeDocument/2006/relationships/image" Target="../media/image184.wmf"/><Relationship Id="rId4" Type="http://schemas.openxmlformats.org/officeDocument/2006/relationships/image" Target="../media/image183.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187.wmf"/><Relationship Id="rId7" Type="http://schemas.openxmlformats.org/officeDocument/2006/relationships/image" Target="../media/image80.wmf"/><Relationship Id="rId2" Type="http://schemas.openxmlformats.org/officeDocument/2006/relationships/image" Target="../media/image186.wmf"/><Relationship Id="rId1" Type="http://schemas.openxmlformats.org/officeDocument/2006/relationships/image" Target="../media/image185.wmf"/><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image" Target="../media/image63.wmf"/><Relationship Id="rId3" Type="http://schemas.openxmlformats.org/officeDocument/2006/relationships/image" Target="../media/image53.wmf"/><Relationship Id="rId7" Type="http://schemas.openxmlformats.org/officeDocument/2006/relationships/image" Target="../media/image57.wmf"/><Relationship Id="rId12" Type="http://schemas.openxmlformats.org/officeDocument/2006/relationships/image" Target="../media/image62.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11" Type="http://schemas.openxmlformats.org/officeDocument/2006/relationships/image" Target="../media/image61.wmf"/><Relationship Id="rId5" Type="http://schemas.openxmlformats.org/officeDocument/2006/relationships/image" Target="../media/image55.wmf"/><Relationship Id="rId10" Type="http://schemas.openxmlformats.org/officeDocument/2006/relationships/image" Target="../media/image60.wmf"/><Relationship Id="rId4" Type="http://schemas.openxmlformats.org/officeDocument/2006/relationships/image" Target="../media/image54.wmf"/><Relationship Id="rId9" Type="http://schemas.openxmlformats.org/officeDocument/2006/relationships/image" Target="../media/image5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10" Type="http://schemas.openxmlformats.org/officeDocument/2006/relationships/image" Target="../media/image88.wmf"/><Relationship Id="rId4" Type="http://schemas.openxmlformats.org/officeDocument/2006/relationships/image" Target="../media/image82.wmf"/><Relationship Id="rId9" Type="http://schemas.openxmlformats.org/officeDocument/2006/relationships/image" Target="../media/image8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image" Target="../media/image99.wmf"/><Relationship Id="rId3" Type="http://schemas.openxmlformats.org/officeDocument/2006/relationships/image" Target="../media/image85.wmf"/><Relationship Id="rId7" Type="http://schemas.openxmlformats.org/officeDocument/2006/relationships/image" Target="../media/image93.wmf"/><Relationship Id="rId12" Type="http://schemas.openxmlformats.org/officeDocument/2006/relationships/image" Target="../media/image98.wmf"/><Relationship Id="rId2" Type="http://schemas.openxmlformats.org/officeDocument/2006/relationships/image" Target="../media/image83.wmf"/><Relationship Id="rId1" Type="http://schemas.openxmlformats.org/officeDocument/2006/relationships/image" Target="../media/image91.wmf"/><Relationship Id="rId6" Type="http://schemas.openxmlformats.org/officeDocument/2006/relationships/image" Target="../media/image92.wmf"/><Relationship Id="rId11" Type="http://schemas.openxmlformats.org/officeDocument/2006/relationships/image" Target="../media/image97.wmf"/><Relationship Id="rId5" Type="http://schemas.openxmlformats.org/officeDocument/2006/relationships/image" Target="../media/image88.wmf"/><Relationship Id="rId10" Type="http://schemas.openxmlformats.org/officeDocument/2006/relationships/image" Target="../media/image96.wmf"/><Relationship Id="rId4" Type="http://schemas.openxmlformats.org/officeDocument/2006/relationships/image" Target="../media/image87.wmf"/><Relationship Id="rId9" Type="http://schemas.openxmlformats.org/officeDocument/2006/relationships/image" Target="../media/image9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image" Target="../media/image157.wmf"/><Relationship Id="rId7" Type="http://schemas.openxmlformats.org/officeDocument/2006/relationships/image" Target="../media/image161.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85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78956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599372571"/>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8108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041537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50810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98022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65482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191.wmf"/></Relationships>
</file>

<file path=ppt/slides/_rels/slide101.xml.rels><?xml version="1.0" encoding="UTF-8" standalone="yes"?>
<Relationships xmlns="http://schemas.openxmlformats.org/package/2006/relationships"><Relationship Id="rId2" Type="http://schemas.openxmlformats.org/officeDocument/2006/relationships/image" Target="../media/image192.tmp"/><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4.gi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 Id="rId5" Type="http://schemas.openxmlformats.org/officeDocument/2006/relationships/image" Target="../media/image203.png"/><Relationship Id="rId4" Type="http://schemas.openxmlformats.org/officeDocument/2006/relationships/image" Target="../media/image202.png"/></Relationships>
</file>

<file path=ppt/slides/_rels/slide1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image" Target="../media/image21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4.xml"/><Relationship Id="rId4" Type="http://schemas.openxmlformats.org/officeDocument/2006/relationships/image" Target="../media/image46.tmp"/></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8.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57.wmf"/><Relationship Id="rId26" Type="http://schemas.openxmlformats.org/officeDocument/2006/relationships/oleObject" Target="../embeddings/oleObject13.bin"/><Relationship Id="rId3" Type="http://schemas.openxmlformats.org/officeDocument/2006/relationships/image" Target="../media/image64.tmp"/><Relationship Id="rId21" Type="http://schemas.openxmlformats.org/officeDocument/2006/relationships/oleObject" Target="../embeddings/oleObject10.bin"/><Relationship Id="rId34" Type="http://schemas.openxmlformats.org/officeDocument/2006/relationships/oleObject" Target="../embeddings/oleObject18.bin"/><Relationship Id="rId7" Type="http://schemas.openxmlformats.org/officeDocument/2006/relationships/oleObject" Target="../embeddings/oleObject3.bin"/><Relationship Id="rId12" Type="http://schemas.openxmlformats.org/officeDocument/2006/relationships/image" Target="../media/image54.wmf"/><Relationship Id="rId17" Type="http://schemas.openxmlformats.org/officeDocument/2006/relationships/oleObject" Target="../embeddings/oleObject8.bin"/><Relationship Id="rId25" Type="http://schemas.openxmlformats.org/officeDocument/2006/relationships/image" Target="../media/image60.wmf"/><Relationship Id="rId33" Type="http://schemas.openxmlformats.org/officeDocument/2006/relationships/image" Target="../media/image63.wmf"/><Relationship Id="rId2" Type="http://schemas.openxmlformats.org/officeDocument/2006/relationships/slideLayout" Target="../slideLayouts/slideLayout4.xml"/><Relationship Id="rId16" Type="http://schemas.openxmlformats.org/officeDocument/2006/relationships/image" Target="../media/image56.wmf"/><Relationship Id="rId20" Type="http://schemas.openxmlformats.org/officeDocument/2006/relationships/image" Target="../media/image58.wmf"/><Relationship Id="rId29"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51.wmf"/><Relationship Id="rId11" Type="http://schemas.openxmlformats.org/officeDocument/2006/relationships/oleObject" Target="../embeddings/oleObject5.bin"/><Relationship Id="rId24" Type="http://schemas.openxmlformats.org/officeDocument/2006/relationships/oleObject" Target="../embeddings/oleObject12.bin"/><Relationship Id="rId32" Type="http://schemas.openxmlformats.org/officeDocument/2006/relationships/oleObject" Target="../embeddings/oleObject17.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59.wmf"/><Relationship Id="rId28" Type="http://schemas.openxmlformats.org/officeDocument/2006/relationships/image" Target="../media/image61.wmf"/><Relationship Id="rId10" Type="http://schemas.openxmlformats.org/officeDocument/2006/relationships/image" Target="../media/image53.wmf"/><Relationship Id="rId19" Type="http://schemas.openxmlformats.org/officeDocument/2006/relationships/oleObject" Target="../embeddings/oleObject9.bin"/><Relationship Id="rId31" Type="http://schemas.openxmlformats.org/officeDocument/2006/relationships/oleObject" Target="../embeddings/oleObject16.bin"/><Relationship Id="rId4" Type="http://schemas.openxmlformats.org/officeDocument/2006/relationships/image" Target="../media/image65.png"/><Relationship Id="rId9" Type="http://schemas.openxmlformats.org/officeDocument/2006/relationships/oleObject" Target="../embeddings/oleObject4.bin"/><Relationship Id="rId14" Type="http://schemas.openxmlformats.org/officeDocument/2006/relationships/image" Target="../media/image55.wmf"/><Relationship Id="rId22" Type="http://schemas.openxmlformats.org/officeDocument/2006/relationships/oleObject" Target="../embeddings/oleObject11.bin"/><Relationship Id="rId27" Type="http://schemas.openxmlformats.org/officeDocument/2006/relationships/oleObject" Target="../embeddings/oleObject14.bin"/><Relationship Id="rId30" Type="http://schemas.openxmlformats.org/officeDocument/2006/relationships/image" Target="../media/image62.wmf"/><Relationship Id="rId8" Type="http://schemas.openxmlformats.org/officeDocument/2006/relationships/image" Target="../media/image52.wmf"/></Relationships>
</file>

<file path=ppt/slides/_rels/slide41.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69.wmf"/><Relationship Id="rId2" Type="http://schemas.openxmlformats.org/officeDocument/2006/relationships/slideLayout" Target="../slideLayouts/slideLayout4.xml"/><Relationship Id="rId16" Type="http://schemas.openxmlformats.org/officeDocument/2006/relationships/image" Target="../media/image71.png"/><Relationship Id="rId1" Type="http://schemas.openxmlformats.org/officeDocument/2006/relationships/vmlDrawing" Target="../drawings/vmlDrawing3.vml"/><Relationship Id="rId6" Type="http://schemas.openxmlformats.org/officeDocument/2006/relationships/image" Target="../media/image66.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22.bin"/><Relationship Id="rId14" Type="http://schemas.openxmlformats.org/officeDocument/2006/relationships/image" Target="../media/image70.wmf"/></Relationships>
</file>

<file path=ppt/slides/_rels/slide4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gif"/><Relationship Id="rId1" Type="http://schemas.openxmlformats.org/officeDocument/2006/relationships/slideLayout" Target="../slideLayouts/slideLayout4.xml"/><Relationship Id="rId5" Type="http://schemas.openxmlformats.org/officeDocument/2006/relationships/image" Target="../media/image75.gif"/><Relationship Id="rId4" Type="http://schemas.openxmlformats.org/officeDocument/2006/relationships/image" Target="../media/image74.gif"/></Relationships>
</file>

<file path=ppt/slides/_rels/slide43.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31.bin"/><Relationship Id="rId18" Type="http://schemas.openxmlformats.org/officeDocument/2006/relationships/image" Target="../media/image85.wmf"/><Relationship Id="rId26" Type="http://schemas.openxmlformats.org/officeDocument/2006/relationships/image" Target="../media/image91.png"/><Relationship Id="rId3" Type="http://schemas.openxmlformats.org/officeDocument/2006/relationships/oleObject" Target="../embeddings/oleObject26.bin"/><Relationship Id="rId21" Type="http://schemas.openxmlformats.org/officeDocument/2006/relationships/oleObject" Target="../embeddings/oleObject35.bin"/><Relationship Id="rId7" Type="http://schemas.openxmlformats.org/officeDocument/2006/relationships/oleObject" Target="../embeddings/oleObject28.bin"/><Relationship Id="rId12" Type="http://schemas.openxmlformats.org/officeDocument/2006/relationships/image" Target="../media/image82.wmf"/><Relationship Id="rId17" Type="http://schemas.openxmlformats.org/officeDocument/2006/relationships/oleObject" Target="../embeddings/oleObject33.bin"/><Relationship Id="rId25" Type="http://schemas.openxmlformats.org/officeDocument/2006/relationships/image" Target="../media/image90.png"/><Relationship Id="rId2" Type="http://schemas.openxmlformats.org/officeDocument/2006/relationships/slideLayout" Target="../slideLayouts/slideLayout3.xml"/><Relationship Id="rId16" Type="http://schemas.openxmlformats.org/officeDocument/2006/relationships/image" Target="../media/image84.wmf"/><Relationship Id="rId20" Type="http://schemas.openxmlformats.org/officeDocument/2006/relationships/image" Target="../media/image86.wmf"/><Relationship Id="rId1" Type="http://schemas.openxmlformats.org/officeDocument/2006/relationships/vmlDrawing" Target="../drawings/vmlDrawing4.vml"/><Relationship Id="rId6" Type="http://schemas.openxmlformats.org/officeDocument/2006/relationships/image" Target="../media/image80.wmf"/><Relationship Id="rId11" Type="http://schemas.openxmlformats.org/officeDocument/2006/relationships/oleObject" Target="../embeddings/oleObject30.bin"/><Relationship Id="rId24" Type="http://schemas.openxmlformats.org/officeDocument/2006/relationships/image" Target="../media/image88.wmf"/><Relationship Id="rId5" Type="http://schemas.openxmlformats.org/officeDocument/2006/relationships/oleObject" Target="../embeddings/oleObject27.bin"/><Relationship Id="rId15" Type="http://schemas.openxmlformats.org/officeDocument/2006/relationships/oleObject" Target="../embeddings/oleObject32.bin"/><Relationship Id="rId23" Type="http://schemas.openxmlformats.org/officeDocument/2006/relationships/oleObject" Target="../embeddings/oleObject36.bin"/><Relationship Id="rId10" Type="http://schemas.openxmlformats.org/officeDocument/2006/relationships/oleObject" Target="../embeddings/oleObject29.bin"/><Relationship Id="rId19" Type="http://schemas.openxmlformats.org/officeDocument/2006/relationships/oleObject" Target="../embeddings/oleObject34.bin"/><Relationship Id="rId4" Type="http://schemas.openxmlformats.org/officeDocument/2006/relationships/image" Target="../media/image79.wmf"/><Relationship Id="rId9" Type="http://schemas.openxmlformats.org/officeDocument/2006/relationships/image" Target="../media/image89.emf"/><Relationship Id="rId14" Type="http://schemas.openxmlformats.org/officeDocument/2006/relationships/image" Target="../media/image83.wmf"/><Relationship Id="rId22" Type="http://schemas.openxmlformats.org/officeDocument/2006/relationships/image" Target="../media/image87.wmf"/><Relationship Id="rId27" Type="http://schemas.openxmlformats.org/officeDocument/2006/relationships/image" Target="../media/image92.png"/></Relationships>
</file>

<file path=ppt/slides/_rels/slide49.xml.rels><?xml version="1.0" encoding="UTF-8" standalone="yes"?>
<Relationships xmlns="http://schemas.openxmlformats.org/package/2006/relationships"><Relationship Id="rId13" Type="http://schemas.openxmlformats.org/officeDocument/2006/relationships/oleObject" Target="../embeddings/oleObject42.bin"/><Relationship Id="rId18" Type="http://schemas.openxmlformats.org/officeDocument/2006/relationships/image" Target="../media/image94.wmf"/><Relationship Id="rId26" Type="http://schemas.openxmlformats.org/officeDocument/2006/relationships/image" Target="../media/image98.wmf"/><Relationship Id="rId21" Type="http://schemas.openxmlformats.org/officeDocument/2006/relationships/oleObject" Target="../embeddings/oleObject46.bin"/><Relationship Id="rId34" Type="http://schemas.openxmlformats.org/officeDocument/2006/relationships/image" Target="../media/image104.png"/><Relationship Id="rId7" Type="http://schemas.openxmlformats.org/officeDocument/2006/relationships/oleObject" Target="../embeddings/oleObject39.bin"/><Relationship Id="rId12" Type="http://schemas.openxmlformats.org/officeDocument/2006/relationships/image" Target="../media/image88.wmf"/><Relationship Id="rId17" Type="http://schemas.openxmlformats.org/officeDocument/2006/relationships/oleObject" Target="../embeddings/oleObject44.bin"/><Relationship Id="rId25" Type="http://schemas.openxmlformats.org/officeDocument/2006/relationships/oleObject" Target="../embeddings/oleObject48.bin"/><Relationship Id="rId33" Type="http://schemas.openxmlformats.org/officeDocument/2006/relationships/image" Target="../media/image90.png"/><Relationship Id="rId2" Type="http://schemas.openxmlformats.org/officeDocument/2006/relationships/slideLayout" Target="../slideLayouts/slideLayout3.xml"/><Relationship Id="rId16" Type="http://schemas.openxmlformats.org/officeDocument/2006/relationships/image" Target="../media/image93.wmf"/><Relationship Id="rId20" Type="http://schemas.openxmlformats.org/officeDocument/2006/relationships/image" Target="../media/image95.wmf"/><Relationship Id="rId29" Type="http://schemas.openxmlformats.org/officeDocument/2006/relationships/oleObject" Target="../embeddings/oleObject49.bin"/><Relationship Id="rId1" Type="http://schemas.openxmlformats.org/officeDocument/2006/relationships/vmlDrawing" Target="../drawings/vmlDrawing5.vml"/><Relationship Id="rId6" Type="http://schemas.openxmlformats.org/officeDocument/2006/relationships/image" Target="../media/image83.wmf"/><Relationship Id="rId11" Type="http://schemas.openxmlformats.org/officeDocument/2006/relationships/oleObject" Target="../embeddings/oleObject41.bin"/><Relationship Id="rId24" Type="http://schemas.openxmlformats.org/officeDocument/2006/relationships/image" Target="../media/image97.wmf"/><Relationship Id="rId32" Type="http://schemas.openxmlformats.org/officeDocument/2006/relationships/image" Target="../media/image103.png"/><Relationship Id="rId37" Type="http://schemas.openxmlformats.org/officeDocument/2006/relationships/image" Target="../media/image107.png"/><Relationship Id="rId5" Type="http://schemas.openxmlformats.org/officeDocument/2006/relationships/oleObject" Target="../embeddings/oleObject38.bin"/><Relationship Id="rId15" Type="http://schemas.openxmlformats.org/officeDocument/2006/relationships/oleObject" Target="../embeddings/oleObject43.bin"/><Relationship Id="rId23" Type="http://schemas.openxmlformats.org/officeDocument/2006/relationships/oleObject" Target="../embeddings/oleObject47.bin"/><Relationship Id="rId28" Type="http://schemas.openxmlformats.org/officeDocument/2006/relationships/image" Target="../media/image99.wmf"/><Relationship Id="rId36" Type="http://schemas.openxmlformats.org/officeDocument/2006/relationships/image" Target="../media/image106.png"/><Relationship Id="rId10" Type="http://schemas.openxmlformats.org/officeDocument/2006/relationships/image" Target="../media/image87.wmf"/><Relationship Id="rId19" Type="http://schemas.openxmlformats.org/officeDocument/2006/relationships/oleObject" Target="../embeddings/oleObject45.bin"/><Relationship Id="rId31" Type="http://schemas.openxmlformats.org/officeDocument/2006/relationships/image" Target="../media/image102.png"/><Relationship Id="rId4" Type="http://schemas.openxmlformats.org/officeDocument/2006/relationships/image" Target="../media/image91.wmf"/><Relationship Id="rId9" Type="http://schemas.openxmlformats.org/officeDocument/2006/relationships/oleObject" Target="../embeddings/oleObject40.bin"/><Relationship Id="rId14" Type="http://schemas.openxmlformats.org/officeDocument/2006/relationships/image" Target="../media/image92.wmf"/><Relationship Id="rId22" Type="http://schemas.openxmlformats.org/officeDocument/2006/relationships/image" Target="../media/image96.wmf"/><Relationship Id="rId27" Type="http://schemas.openxmlformats.org/officeDocument/2006/relationships/oleObject" Target="../embeddings/oleObject49.bin"/><Relationship Id="rId30" Type="http://schemas.openxmlformats.org/officeDocument/2006/relationships/image" Target="../media/image99.wmf"/><Relationship Id="rId35" Type="http://schemas.openxmlformats.org/officeDocument/2006/relationships/image" Target="../media/image105.png"/><Relationship Id="rId8" Type="http://schemas.openxmlformats.org/officeDocument/2006/relationships/image" Target="../media/image85.wmf"/><Relationship Id="rId3" Type="http://schemas.openxmlformats.org/officeDocument/2006/relationships/oleObject" Target="../embeddings/oleObject3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2.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90.png"/><Relationship Id="rId18" Type="http://schemas.openxmlformats.org/officeDocument/2006/relationships/image" Target="../media/image121.wmf"/><Relationship Id="rId3" Type="http://schemas.openxmlformats.org/officeDocument/2006/relationships/oleObject" Target="../embeddings/oleObject50.bin"/><Relationship Id="rId21" Type="http://schemas.openxmlformats.org/officeDocument/2006/relationships/image" Target="../media/image127.png"/><Relationship Id="rId7" Type="http://schemas.openxmlformats.org/officeDocument/2006/relationships/oleObject" Target="../embeddings/oleObject52.bin"/><Relationship Id="rId12" Type="http://schemas.openxmlformats.org/officeDocument/2006/relationships/image" Target="../media/image120.wmf"/><Relationship Id="rId17" Type="http://schemas.openxmlformats.org/officeDocument/2006/relationships/oleObject" Target="../embeddings/oleObject55.bin"/><Relationship Id="rId2" Type="http://schemas.openxmlformats.org/officeDocument/2006/relationships/slideLayout" Target="../slideLayouts/slideLayout3.xml"/><Relationship Id="rId16" Type="http://schemas.openxmlformats.org/officeDocument/2006/relationships/image" Target="../media/image126.png"/><Relationship Id="rId20" Type="http://schemas.openxmlformats.org/officeDocument/2006/relationships/image" Target="../media/image121.wmf"/><Relationship Id="rId1" Type="http://schemas.openxmlformats.org/officeDocument/2006/relationships/vmlDrawing" Target="../drawings/vmlDrawing6.vml"/><Relationship Id="rId6" Type="http://schemas.openxmlformats.org/officeDocument/2006/relationships/image" Target="../media/image117.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image" Target="../media/image125.png"/><Relationship Id="rId10" Type="http://schemas.openxmlformats.org/officeDocument/2006/relationships/image" Target="../media/image119.wmf"/><Relationship Id="rId19" Type="http://schemas.openxmlformats.org/officeDocument/2006/relationships/oleObject" Target="../embeddings/oleObject55.bin"/><Relationship Id="rId4" Type="http://schemas.openxmlformats.org/officeDocument/2006/relationships/image" Target="../media/image116.wmf"/><Relationship Id="rId9" Type="http://schemas.openxmlformats.org/officeDocument/2006/relationships/oleObject" Target="../embeddings/oleObject53.bin"/><Relationship Id="rId14" Type="http://schemas.openxmlformats.org/officeDocument/2006/relationships/image" Target="../media/image124.png"/></Relationships>
</file>

<file path=ppt/slides/_rels/slide53.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image" Target="../media/image132.png"/><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131.png"/><Relationship Id="rId2" Type="http://schemas.openxmlformats.org/officeDocument/2006/relationships/slideLayout" Target="../slideLayouts/slideLayout3.xml"/><Relationship Id="rId16" Type="http://schemas.openxmlformats.org/officeDocument/2006/relationships/image" Target="../media/image124.wmf"/><Relationship Id="rId1" Type="http://schemas.openxmlformats.org/officeDocument/2006/relationships/vmlDrawing" Target="../drawings/vmlDrawing7.vml"/><Relationship Id="rId6" Type="http://schemas.openxmlformats.org/officeDocument/2006/relationships/image" Target="../media/image123.wmf"/><Relationship Id="rId5" Type="http://schemas.openxmlformats.org/officeDocument/2006/relationships/oleObject" Target="../embeddings/oleObject57.bin"/><Relationship Id="rId15" Type="http://schemas.openxmlformats.org/officeDocument/2006/relationships/oleObject" Target="../embeddings/oleObject59.bin"/><Relationship Id="rId4" Type="http://schemas.openxmlformats.org/officeDocument/2006/relationships/image" Target="../media/image122.wmf"/><Relationship Id="rId9" Type="http://schemas.openxmlformats.org/officeDocument/2006/relationships/image" Target="../media/image90.png"/><Relationship Id="rId14" Type="http://schemas.openxmlformats.org/officeDocument/2006/relationships/image" Target="../media/image133.png"/></Relationships>
</file>

<file path=ppt/slides/_rels/slide5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51.wmf"/></Relationships>
</file>

<file path=ppt/slides/_rels/slide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57.wmf"/><Relationship Id="rId13" Type="http://schemas.openxmlformats.org/officeDocument/2006/relationships/oleObject" Target="../embeddings/oleObject66.bin"/><Relationship Id="rId18" Type="http://schemas.openxmlformats.org/officeDocument/2006/relationships/oleObject" Target="../embeddings/oleObject69.bin"/><Relationship Id="rId3" Type="http://schemas.openxmlformats.org/officeDocument/2006/relationships/oleObject" Target="../embeddings/oleObject61.bin"/><Relationship Id="rId21" Type="http://schemas.openxmlformats.org/officeDocument/2006/relationships/image" Target="../media/image163.png"/><Relationship Id="rId7" Type="http://schemas.openxmlformats.org/officeDocument/2006/relationships/oleObject" Target="../embeddings/oleObject63.bin"/><Relationship Id="rId12" Type="http://schemas.openxmlformats.org/officeDocument/2006/relationships/image" Target="../media/image159.wmf"/><Relationship Id="rId17" Type="http://schemas.openxmlformats.org/officeDocument/2006/relationships/oleObject" Target="../embeddings/oleObject68.bin"/><Relationship Id="rId2" Type="http://schemas.openxmlformats.org/officeDocument/2006/relationships/slideLayout" Target="../slideLayouts/slideLayout3.xml"/><Relationship Id="rId16" Type="http://schemas.openxmlformats.org/officeDocument/2006/relationships/image" Target="../media/image161.wmf"/><Relationship Id="rId20" Type="http://schemas.openxmlformats.org/officeDocument/2006/relationships/image" Target="../media/image162.wmf"/><Relationship Id="rId1" Type="http://schemas.openxmlformats.org/officeDocument/2006/relationships/vmlDrawing" Target="../drawings/vmlDrawing9.vml"/><Relationship Id="rId6" Type="http://schemas.openxmlformats.org/officeDocument/2006/relationships/image" Target="../media/image156.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158.wmf"/><Relationship Id="rId19" Type="http://schemas.openxmlformats.org/officeDocument/2006/relationships/oleObject" Target="../embeddings/oleObject70.bin"/><Relationship Id="rId4" Type="http://schemas.openxmlformats.org/officeDocument/2006/relationships/image" Target="../media/image155.wmf"/><Relationship Id="rId9" Type="http://schemas.openxmlformats.org/officeDocument/2006/relationships/oleObject" Target="../embeddings/oleObject64.bin"/><Relationship Id="rId14" Type="http://schemas.openxmlformats.org/officeDocument/2006/relationships/image" Target="../media/image160.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76.bin"/><Relationship Id="rId18" Type="http://schemas.openxmlformats.org/officeDocument/2006/relationships/image" Target="../media/image170.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167.wmf"/><Relationship Id="rId17" Type="http://schemas.openxmlformats.org/officeDocument/2006/relationships/oleObject" Target="../embeddings/oleObject78.bin"/><Relationship Id="rId2" Type="http://schemas.openxmlformats.org/officeDocument/2006/relationships/slideLayout" Target="../slideLayouts/slideLayout4.xml"/><Relationship Id="rId16" Type="http://schemas.openxmlformats.org/officeDocument/2006/relationships/image" Target="../media/image169.wmf"/><Relationship Id="rId20" Type="http://schemas.openxmlformats.org/officeDocument/2006/relationships/image" Target="../media/image171.wmf"/><Relationship Id="rId1" Type="http://schemas.openxmlformats.org/officeDocument/2006/relationships/vmlDrawing" Target="../drawings/vmlDrawing10.vml"/><Relationship Id="rId6" Type="http://schemas.openxmlformats.org/officeDocument/2006/relationships/image" Target="../media/image165.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82.wmf"/><Relationship Id="rId19" Type="http://schemas.openxmlformats.org/officeDocument/2006/relationships/oleObject" Target="../embeddings/oleObject79.bin"/><Relationship Id="rId4" Type="http://schemas.openxmlformats.org/officeDocument/2006/relationships/image" Target="../media/image80.wmf"/><Relationship Id="rId9" Type="http://schemas.openxmlformats.org/officeDocument/2006/relationships/oleObject" Target="../embeddings/oleObject74.bin"/><Relationship Id="rId14" Type="http://schemas.openxmlformats.org/officeDocument/2006/relationships/image" Target="../media/image168.wmf"/></Relationships>
</file>

<file path=ppt/slides/_rels/slide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75.tmp"/><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76.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77.tmp"/><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78.tmp"/><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184.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181.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183.wmf"/><Relationship Id="rId4" Type="http://schemas.openxmlformats.org/officeDocument/2006/relationships/image" Target="../media/image180.wmf"/><Relationship Id="rId9" Type="http://schemas.openxmlformats.org/officeDocument/2006/relationships/oleObject" Target="../embeddings/oleObject83.bin"/></Relationships>
</file>

<file path=ppt/slides/_rels/slide94.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87.wmf"/><Relationship Id="rId13" Type="http://schemas.openxmlformats.org/officeDocument/2006/relationships/oleObject" Target="../embeddings/oleObject91.bin"/><Relationship Id="rId18" Type="http://schemas.openxmlformats.org/officeDocument/2006/relationships/image" Target="../media/image80.wmf"/><Relationship Id="rId3" Type="http://schemas.openxmlformats.org/officeDocument/2006/relationships/oleObject" Target="../embeddings/oleObject85.bin"/><Relationship Id="rId21" Type="http://schemas.openxmlformats.org/officeDocument/2006/relationships/oleObject" Target="../embeddings/oleObject95.bin"/><Relationship Id="rId7" Type="http://schemas.openxmlformats.org/officeDocument/2006/relationships/oleObject" Target="../embeddings/oleObject87.bin"/><Relationship Id="rId12" Type="http://schemas.openxmlformats.org/officeDocument/2006/relationships/oleObject" Target="../embeddings/oleObject90.bin"/><Relationship Id="rId17" Type="http://schemas.openxmlformats.org/officeDocument/2006/relationships/oleObject" Target="../embeddings/oleObject93.bin"/><Relationship Id="rId2" Type="http://schemas.openxmlformats.org/officeDocument/2006/relationships/slideLayout" Target="../slideLayouts/slideLayout4.xml"/><Relationship Id="rId16" Type="http://schemas.openxmlformats.org/officeDocument/2006/relationships/image" Target="../media/image190.wmf"/><Relationship Id="rId20" Type="http://schemas.openxmlformats.org/officeDocument/2006/relationships/image" Target="../media/image82.wmf"/><Relationship Id="rId1" Type="http://schemas.openxmlformats.org/officeDocument/2006/relationships/vmlDrawing" Target="../drawings/vmlDrawing12.vml"/><Relationship Id="rId6" Type="http://schemas.openxmlformats.org/officeDocument/2006/relationships/image" Target="../media/image186.wmf"/><Relationship Id="rId11" Type="http://schemas.openxmlformats.org/officeDocument/2006/relationships/image" Target="../media/image188.wmf"/><Relationship Id="rId5" Type="http://schemas.openxmlformats.org/officeDocument/2006/relationships/oleObject" Target="../embeddings/oleObject86.bin"/><Relationship Id="rId15" Type="http://schemas.openxmlformats.org/officeDocument/2006/relationships/oleObject" Target="../embeddings/oleObject92.bin"/><Relationship Id="rId10" Type="http://schemas.openxmlformats.org/officeDocument/2006/relationships/oleObject" Target="../embeddings/oleObject89.bin"/><Relationship Id="rId19" Type="http://schemas.openxmlformats.org/officeDocument/2006/relationships/oleObject" Target="../embeddings/oleObject94.bin"/><Relationship Id="rId4" Type="http://schemas.openxmlformats.org/officeDocument/2006/relationships/image" Target="../media/image185.wmf"/><Relationship Id="rId9" Type="http://schemas.openxmlformats.org/officeDocument/2006/relationships/oleObject" Target="../embeddings/oleObject88.bin"/><Relationship Id="rId14" Type="http://schemas.openxmlformats.org/officeDocument/2006/relationships/image" Target="../media/image189.wmf"/><Relationship Id="rId22" Type="http://schemas.openxmlformats.org/officeDocument/2006/relationships/oleObject" Target="../embeddings/oleObject96.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rPr>
              <a:t>机器学习</a:t>
            </a:r>
            <a:br>
              <a:rPr lang="zh-CN" altLang="en-US" sz="3600" b="1" dirty="0">
                <a:solidFill>
                  <a:srgbClr val="00B050"/>
                </a:solidFill>
              </a:rPr>
            </a:br>
            <a:r>
              <a:rPr lang="zh-CN" altLang="en-US" sz="3600" b="1" dirty="0">
                <a:solidFill>
                  <a:srgbClr val="00B050"/>
                </a:solidFill>
              </a:rPr>
              <a:t/>
            </a:r>
            <a:br>
              <a:rPr lang="zh-CN" altLang="en-US" sz="3600" b="1" dirty="0">
                <a:solidFill>
                  <a:srgbClr val="00B050"/>
                </a:solidFill>
              </a:rPr>
            </a:br>
            <a:r>
              <a:rPr lang="en-US" altLang="zh-CN" sz="3600" b="1" dirty="0">
                <a:solidFill>
                  <a:srgbClr val="00B050"/>
                </a:solidFill>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dirty="0">
                <a:latin typeface="黑体" panose="02010609060101010101" pitchFamily="49" charset="-122"/>
                <a:ea typeface="黑体" panose="02010609060101010101" pitchFamily="49" charset="-122"/>
                <a:cs typeface="Verdana" pitchFamily="34" charset="0"/>
              </a:rPr>
              <a:t>第五章：神经网络</a:t>
            </a:r>
            <a:endParaRPr kumimoji="1" lang="zh-CN" altLang="en-US" sz="4400" dirty="0">
              <a:latin typeface="黑体" panose="02010609060101010101" pitchFamily="49" charset="-122"/>
              <a:ea typeface="黑体" panose="02010609060101010101" pitchFamily="49" charset="-122"/>
            </a:endParaRPr>
          </a:p>
          <a:p>
            <a:pPr marL="342900" indent="-342900" algn="ctr" eaLnBrk="1" hangingPunct="1">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2988809" y="4769533"/>
            <a:ext cx="4895775" cy="523220"/>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endParaRPr kumimoji="1" lang="en-US" altLang="zh-CN" sz="2800" dirty="0">
              <a:latin typeface="Times New Roman" pitchFamily="18" charset="0"/>
            </a:endParaRPr>
          </a:p>
        </p:txBody>
      </p:sp>
    </p:spTree>
    <p:extLst>
      <p:ext uri="{BB962C8B-B14F-4D97-AF65-F5344CB8AC3E}">
        <p14:creationId xmlns:p14="http://schemas.microsoft.com/office/powerpoint/2010/main" val="35290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464" y="144420"/>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单层神经网络（感知</a:t>
            </a:r>
            <a:r>
              <a:rPr lang="zh-CN" altLang="en-US" dirty="0">
                <a:latin typeface="黑体" panose="02010609060101010101" pitchFamily="49" charset="-122"/>
                <a:ea typeface="黑体" panose="02010609060101010101" pitchFamily="49" charset="-122"/>
              </a:rPr>
              <a:t>机</a:t>
            </a:r>
            <a:r>
              <a:rPr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25603" name="内容占位符 2"/>
          <p:cNvSpPr>
            <a:spLocks noGrp="1"/>
          </p:cNvSpPr>
          <p:nvPr>
            <p:ph idx="1"/>
          </p:nvPr>
        </p:nvSpPr>
        <p:spPr>
          <a:xfrm>
            <a:off x="101909" y="1095958"/>
            <a:ext cx="9086234" cy="4932776"/>
          </a:xfrm>
        </p:spPr>
        <p:txBody>
          <a:bodyPr>
            <a:noAutofit/>
          </a:bodyPr>
          <a:lstStyle/>
          <a:p>
            <a:pPr eaLnBrk="1" hangingPunct="1">
              <a:lnSpc>
                <a:spcPct val="150000"/>
              </a:lnSpc>
              <a:buFont typeface="Wingdings" panose="05000000000000000000" pitchFamily="2" charset="2"/>
              <a:buChar char="l"/>
            </a:pPr>
            <a:r>
              <a:rPr altLang="en-US" sz="2000" dirty="0">
                <a:latin typeface="+mn-ea"/>
                <a:ea typeface="+mn-ea"/>
              </a:rPr>
              <a:t> </a:t>
            </a:r>
            <a:r>
              <a:rPr lang="en-US" altLang="zh-CN" sz="2000" b="1" dirty="0">
                <a:latin typeface="黑体" panose="02010609060101010101" pitchFamily="49" charset="-122"/>
                <a:ea typeface="黑体" panose="02010609060101010101" pitchFamily="49" charset="-122"/>
              </a:rPr>
              <a:t>1958</a:t>
            </a:r>
            <a:r>
              <a:rPr altLang="en-US" sz="2000" b="1" dirty="0">
                <a:latin typeface="黑体" panose="02010609060101010101" pitchFamily="49" charset="-122"/>
                <a:ea typeface="黑体" panose="02010609060101010101" pitchFamily="49" charset="-122"/>
              </a:rPr>
              <a:t>年，计算科学家</a:t>
            </a:r>
            <a:r>
              <a:rPr lang="en-US" altLang="zh-CN" sz="2000" b="1" dirty="0">
                <a:latin typeface="黑体" panose="02010609060101010101" pitchFamily="49" charset="-122"/>
                <a:ea typeface="黑体" panose="02010609060101010101" pitchFamily="49" charset="-122"/>
              </a:rPr>
              <a:t>Rosenblatt</a:t>
            </a:r>
            <a:r>
              <a:rPr altLang="en-US" sz="2000" b="1" dirty="0">
                <a:latin typeface="黑体" panose="02010609060101010101" pitchFamily="49" charset="-122"/>
                <a:ea typeface="黑体" panose="02010609060101010101" pitchFamily="49" charset="-122"/>
              </a:rPr>
              <a:t>提出了由两层神经元组成的神经网络。他给它起了一个名字</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感知</a:t>
            </a:r>
            <a:r>
              <a:rPr lang="zh-CN" altLang="en-US" sz="2000" b="1" dirty="0">
                <a:latin typeface="黑体" panose="02010609060101010101" pitchFamily="49" charset="-122"/>
                <a:ea typeface="黑体" panose="02010609060101010101" pitchFamily="49" charset="-122"/>
              </a:rPr>
              <a:t>机</a:t>
            </a:r>
            <a:r>
              <a:rPr altLang="en-US" sz="2000" b="1" dirty="0">
                <a:latin typeface="黑体" panose="02010609060101010101" pitchFamily="49" charset="-122"/>
                <a:ea typeface="黑体" panose="02010609060101010101" pitchFamily="49" charset="-122"/>
              </a:rPr>
              <a:t>”（</a:t>
            </a:r>
            <a:r>
              <a:rPr lang="en-US" altLang="zh-CN" sz="2000" b="1" dirty="0">
                <a:solidFill>
                  <a:srgbClr val="C00000"/>
                </a:solidFill>
                <a:latin typeface="黑体" panose="02010609060101010101" pitchFamily="49" charset="-122"/>
                <a:ea typeface="黑体" panose="02010609060101010101" pitchFamily="49" charset="-122"/>
              </a:rPr>
              <a:t>Perceptron</a:t>
            </a:r>
            <a:r>
              <a:rPr altLang="en-US" sz="2000" b="1" dirty="0">
                <a:latin typeface="黑体" panose="02010609060101010101" pitchFamily="49" charset="-122"/>
                <a:ea typeface="黑体" panose="02010609060101010101" pitchFamily="49" charset="-122"/>
              </a:rPr>
              <a:t>）（有的文献翻译成“感知</a:t>
            </a:r>
            <a:r>
              <a:rPr lang="zh-CN" altLang="en-US" sz="2000" b="1" dirty="0">
                <a:latin typeface="黑体" panose="02010609060101010101" pitchFamily="49" charset="-122"/>
                <a:ea typeface="黑体" panose="02010609060101010101" pitchFamily="49" charset="-122"/>
              </a:rPr>
              <a:t>器</a:t>
            </a:r>
            <a:r>
              <a:rPr altLang="en-US" sz="2000" b="1" dirty="0">
                <a:latin typeface="黑体" panose="02010609060101010101" pitchFamily="49" charset="-122"/>
                <a:ea typeface="黑体" panose="02010609060101010101" pitchFamily="49" charset="-122"/>
              </a:rPr>
              <a:t>” ）。</a:t>
            </a: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感知</a:t>
            </a:r>
            <a:r>
              <a:rPr lang="zh-CN" altLang="en-US" sz="2000" b="1" dirty="0">
                <a:latin typeface="黑体" panose="02010609060101010101" pitchFamily="49" charset="-122"/>
                <a:ea typeface="黑体" panose="02010609060101010101" pitchFamily="49" charset="-122"/>
              </a:rPr>
              <a:t>机</a:t>
            </a:r>
            <a:r>
              <a:rPr altLang="en-US" sz="2000" b="1" dirty="0">
                <a:latin typeface="黑体" panose="02010609060101010101" pitchFamily="49" charset="-122"/>
                <a:ea typeface="黑体" panose="02010609060101010101" pitchFamily="49" charset="-122"/>
              </a:rPr>
              <a:t>是当时首个可以学习的人工神经网络。</a:t>
            </a:r>
            <a:r>
              <a:rPr lang="en-US" altLang="zh-CN" sz="2000" b="1" dirty="0">
                <a:solidFill>
                  <a:srgbClr val="C00000"/>
                </a:solidFill>
                <a:latin typeface="黑体" panose="02010609060101010101" pitchFamily="49" charset="-122"/>
                <a:ea typeface="黑体" panose="02010609060101010101" pitchFamily="49" charset="-122"/>
              </a:rPr>
              <a:t>Rosenblatt</a:t>
            </a:r>
            <a:r>
              <a:rPr altLang="en-US" sz="2000" b="1" dirty="0">
                <a:solidFill>
                  <a:srgbClr val="C00000"/>
                </a:solidFill>
                <a:latin typeface="黑体" panose="02010609060101010101" pitchFamily="49" charset="-122"/>
                <a:ea typeface="黑体" panose="02010609060101010101" pitchFamily="49" charset="-122"/>
              </a:rPr>
              <a:t>现场演示了其学习识别简单图像的过程，在当时的社会引起了轰动</a:t>
            </a:r>
            <a:r>
              <a:rPr altLang="en-US" sz="2000" b="1" dirty="0">
                <a:latin typeface="黑体" panose="02010609060101010101" pitchFamily="49" charset="-122"/>
                <a:ea typeface="黑体" panose="02010609060101010101" pitchFamily="49" charset="-122"/>
              </a:rPr>
              <a:t>。</a:t>
            </a: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人们认为已经发现了智能的奥秘，许多学者和科研机构纷纷投入到神经网络的研究中。美国军方大力资助了神经网络的研究，并认为神经网络比“原子弹工程”更重要。这段时间直到</a:t>
            </a:r>
            <a:r>
              <a:rPr lang="en-US" altLang="zh-CN" sz="2000" b="1" dirty="0">
                <a:latin typeface="黑体" panose="02010609060101010101" pitchFamily="49" charset="-122"/>
                <a:ea typeface="黑体" panose="02010609060101010101" pitchFamily="49" charset="-122"/>
              </a:rPr>
              <a:t>1969</a:t>
            </a:r>
            <a:r>
              <a:rPr altLang="en-US" sz="2000" b="1" dirty="0">
                <a:latin typeface="黑体" panose="02010609060101010101" pitchFamily="49" charset="-122"/>
                <a:ea typeface="黑体" panose="02010609060101010101" pitchFamily="49" charset="-122"/>
              </a:rPr>
              <a:t>年才结束，</a:t>
            </a:r>
            <a:r>
              <a:rPr altLang="en-US" sz="2000" b="1" dirty="0">
                <a:solidFill>
                  <a:srgbClr val="C00000"/>
                </a:solidFill>
                <a:latin typeface="黑体" panose="02010609060101010101" pitchFamily="49" charset="-122"/>
                <a:ea typeface="黑体" panose="02010609060101010101" pitchFamily="49" charset="-122"/>
              </a:rPr>
              <a:t>这个时期可以看作神经网络的第一次高潮。</a:t>
            </a:r>
          </a:p>
        </p:txBody>
      </p:sp>
    </p:spTree>
    <p:extLst>
      <p:ext uri="{BB962C8B-B14F-4D97-AF65-F5344CB8AC3E}">
        <p14:creationId xmlns:p14="http://schemas.microsoft.com/office/powerpoint/2010/main" val="1217003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p:txBody>
          <a:bodyPr>
            <a:normAutofit lnSpcReduction="10000"/>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卷积神经网络</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卷积层</a:t>
            </a:r>
            <a:r>
              <a:rPr lang="zh-CN" altLang="en-US" sz="2000" b="1" dirty="0">
                <a:latin typeface="黑体" panose="02010609060101010101" pitchFamily="49" charset="-122"/>
                <a:ea typeface="黑体" panose="02010609060101010101" pitchFamily="49" charset="-122"/>
              </a:rPr>
              <a:t>：每个卷积层包含多个特征映射</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每个特征映射是一个由多个神经元构成的“平面”</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通过一种卷积滤波器提取的一种特征</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采样层</a:t>
            </a:r>
            <a:r>
              <a:rPr lang="zh-CN" altLang="en-US" sz="2000" b="1" dirty="0">
                <a:latin typeface="黑体" panose="02010609060101010101" pitchFamily="49" charset="-122"/>
                <a:ea typeface="黑体" panose="02010609060101010101" pitchFamily="49" charset="-122"/>
              </a:rPr>
              <a:t>：亦称“汇合层”</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其作用是基于局部相关性原理进行亚采样</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从而在减少数据量的同时保留有用信息</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连接层</a:t>
            </a:r>
            <a:r>
              <a:rPr lang="zh-CN" altLang="en-US" sz="2000" b="1" dirty="0">
                <a:latin typeface="黑体" panose="02010609060101010101" pitchFamily="49" charset="-122"/>
                <a:ea typeface="黑体" panose="02010609060101010101" pitchFamily="49" charset="-122"/>
              </a:rPr>
              <a:t>：每个神经元被全连接到上一层每个神经元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本质就是传统的神经网络</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其目的是通过连接层和输出层的连接完成识别任务</a:t>
            </a:r>
            <a:r>
              <a:rPr lang="en-US" altLang="zh-CN" sz="2000" b="1" dirty="0">
                <a:latin typeface="黑体" panose="02010609060101010101" pitchFamily="49" charset="-122"/>
                <a:ea typeface="黑体" panose="02010609060101010101" pitchFamily="49" charset="-122"/>
              </a:rPr>
              <a:t> </a:t>
            </a:r>
          </a:p>
          <a:p>
            <a:pPr marL="342900" indent="-342900">
              <a:lnSpc>
                <a:spcPct val="120000"/>
              </a:lnSpc>
              <a:buSzPct val="120000"/>
            </a:pPr>
            <a:r>
              <a:rPr lang="zh-CN" altLang="en-US" b="1" dirty="0">
                <a:solidFill>
                  <a:schemeClr val="tx2"/>
                </a:solidFill>
                <a:latin typeface="黑体" panose="02010609060101010101" pitchFamily="49" charset="-122"/>
                <a:ea typeface="黑体" panose="02010609060101010101" pitchFamily="49" charset="-122"/>
              </a:rPr>
              <a:t>卷积神经网络激活函数</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CNN</a:t>
            </a:r>
            <a:r>
              <a:rPr lang="zh-CN" altLang="en-US" sz="2000" b="1" dirty="0">
                <a:latin typeface="黑体" panose="02010609060101010101" pitchFamily="49" charset="-122"/>
                <a:ea typeface="黑体" panose="02010609060101010101" pitchFamily="49" charset="-122"/>
              </a:rPr>
              <a:t>中通常将 </a:t>
            </a:r>
            <a:r>
              <a:rPr lang="en-US" altLang="zh-CN" sz="2000" b="1" dirty="0">
                <a:latin typeface="黑体" panose="02010609060101010101" pitchFamily="49" charset="-122"/>
                <a:ea typeface="黑体" panose="02010609060101010101" pitchFamily="49" charset="-122"/>
              </a:rPr>
              <a:t>sigmoid </a:t>
            </a:r>
            <a:r>
              <a:rPr lang="zh-CN" altLang="en-US" sz="2000" b="1" dirty="0">
                <a:latin typeface="黑体" panose="02010609060101010101" pitchFamily="49" charset="-122"/>
                <a:ea typeface="黑体" panose="02010609060101010101" pitchFamily="49" charset="-122"/>
              </a:rPr>
              <a:t>激活函数替换为修正的</a:t>
            </a:r>
            <a:r>
              <a:rPr lang="zh-CN" altLang="en-US" sz="2000" b="1" dirty="0">
                <a:solidFill>
                  <a:srgbClr val="FF0000"/>
                </a:solidFill>
                <a:latin typeface="黑体" panose="02010609060101010101" pitchFamily="49" charset="-122"/>
                <a:ea typeface="黑体" panose="02010609060101010101" pitchFamily="49" charset="-122"/>
              </a:rPr>
              <a:t>线性函数</a:t>
            </a:r>
            <a:r>
              <a:rPr lang="en-US" altLang="zh-CN" sz="2000" b="1" dirty="0" err="1">
                <a:solidFill>
                  <a:srgbClr val="FF0000"/>
                </a:solidFill>
                <a:latin typeface="黑体" panose="02010609060101010101" pitchFamily="49" charset="-122"/>
                <a:ea typeface="黑体" panose="02010609060101010101" pitchFamily="49" charset="-122"/>
              </a:rPr>
              <a:t>Relu</a:t>
            </a:r>
            <a:endParaRPr lang="en-US" altLang="zh-CN" sz="2000" b="1" dirty="0">
              <a:solidFill>
                <a:srgbClr val="FF0000"/>
              </a:solidFill>
              <a:latin typeface="黑体" panose="02010609060101010101" pitchFamily="49" charset="-122"/>
              <a:ea typeface="黑体" panose="02010609060101010101" pitchFamily="49" charset="-122"/>
            </a:endParaRPr>
          </a:p>
          <a:p>
            <a:pPr marL="0" indent="0">
              <a:lnSpc>
                <a:spcPct val="100000"/>
              </a:lnSpc>
              <a:buNone/>
            </a:pPr>
            <a:endParaRPr lang="en-US" altLang="zh-CN" sz="2000" b="1" dirty="0">
              <a:latin typeface="黑体" panose="02010609060101010101" pitchFamily="49" charset="-122"/>
              <a:ea typeface="黑体" panose="02010609060101010101" pitchFamily="49" charset="-122"/>
            </a:endParaRPr>
          </a:p>
          <a:p>
            <a:pPr marL="342900" indent="-342900">
              <a:lnSpc>
                <a:spcPct val="130000"/>
              </a:lnSpc>
              <a:buSzPct val="120000"/>
            </a:pPr>
            <a:r>
              <a:rPr lang="zh-CN" altLang="en-US" b="1" dirty="0">
                <a:solidFill>
                  <a:schemeClr val="tx2"/>
                </a:solidFill>
                <a:latin typeface="黑体" panose="02010609060101010101" pitchFamily="49" charset="-122"/>
                <a:ea typeface="黑体" panose="02010609060101010101" pitchFamily="49" charset="-122"/>
              </a:rPr>
              <a:t>卷积神经网络训练</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en-US" altLang="zh-CN" sz="2000" b="1" dirty="0">
                <a:latin typeface="黑体" panose="02010609060101010101" pitchFamily="49" charset="-122"/>
                <a:ea typeface="黑体" panose="02010609060101010101" pitchFamily="49" charset="-122"/>
              </a:rPr>
              <a:t>CNN </a:t>
            </a:r>
            <a:r>
              <a:rPr lang="zh-CN" altLang="en-US" sz="2000" b="1" dirty="0">
                <a:latin typeface="黑体" panose="02010609060101010101" pitchFamily="49" charset="-122"/>
                <a:ea typeface="黑体" panose="02010609060101010101" pitchFamily="49" charset="-122"/>
              </a:rPr>
              <a:t>可以用</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进行训练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但在训练中</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无论是卷积层还是采样层</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每一组神经元都是用相同的连接权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从而大幅减少了需要训练的参数数目</a:t>
            </a:r>
            <a:endParaRPr lang="en-US" altLang="zh-CN" sz="2000" b="1" dirty="0">
              <a:latin typeface="黑体" panose="02010609060101010101" pitchFamily="49" charset="-122"/>
              <a:ea typeface="黑体"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20659425"/>
              </p:ext>
            </p:extLst>
          </p:nvPr>
        </p:nvGraphicFramePr>
        <p:xfrm>
          <a:off x="2930525" y="4594225"/>
          <a:ext cx="2247900" cy="360363"/>
        </p:xfrm>
        <a:graphic>
          <a:graphicData uri="http://schemas.openxmlformats.org/presentationml/2006/ole">
            <mc:AlternateContent xmlns:mc="http://schemas.openxmlformats.org/markup-compatibility/2006">
              <mc:Choice xmlns:v="urn:schemas-microsoft-com:vml" Requires="v">
                <p:oleObj spid="_x0000_s17589" name="Formula" r:id="rId3" imgW="1098720" imgH="176760" progId="Equation.Ribbit">
                  <p:embed/>
                </p:oleObj>
              </mc:Choice>
              <mc:Fallback>
                <p:oleObj name="Formula" r:id="rId3" imgW="1098720" imgH="176760" progId="Equation.Ribbit">
                  <p:embed/>
                  <p:pic>
                    <p:nvPicPr>
                      <p:cNvPr id="0" name=""/>
                      <p:cNvPicPr/>
                      <p:nvPr/>
                    </p:nvPicPr>
                    <p:blipFill>
                      <a:blip r:embed="rId4"/>
                      <a:stretch>
                        <a:fillRect/>
                      </a:stretch>
                    </p:blipFill>
                    <p:spPr>
                      <a:xfrm>
                        <a:off x="2930525" y="4594225"/>
                        <a:ext cx="2247900" cy="360363"/>
                      </a:xfrm>
                      <a:prstGeom prst="rect">
                        <a:avLst/>
                      </a:prstGeom>
                    </p:spPr>
                  </p:pic>
                </p:oleObj>
              </mc:Fallback>
            </mc:AlternateContent>
          </a:graphicData>
        </a:graphic>
      </p:graphicFrame>
    </p:spTree>
    <p:extLst>
      <p:ext uri="{BB962C8B-B14F-4D97-AF65-F5344CB8AC3E}">
        <p14:creationId xmlns:p14="http://schemas.microsoft.com/office/powerpoint/2010/main" val="25031336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a:stretch/>
        </p:blipFill>
        <p:spPr>
          <a:xfrm>
            <a:off x="96780" y="1756876"/>
            <a:ext cx="8823134" cy="3672767"/>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Tree>
    <p:extLst>
      <p:ext uri="{BB962C8B-B14F-4D97-AF65-F5344CB8AC3E}">
        <p14:creationId xmlns:p14="http://schemas.microsoft.com/office/powerpoint/2010/main" val="629897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371960"/>
            <a:ext cx="9144000" cy="3660032"/>
          </a:xfrm>
          <a:prstGeom prst="rect">
            <a:avLst/>
          </a:prstGeom>
        </p:spPr>
      </p:pic>
    </p:spTree>
    <p:extLst>
      <p:ext uri="{BB962C8B-B14F-4D97-AF65-F5344CB8AC3E}">
        <p14:creationId xmlns:p14="http://schemas.microsoft.com/office/powerpoint/2010/main" val="2238838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mages2015.cnblogs.com/blog/584693/201605/584693-20160519134756826-16687175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4387" y="954448"/>
            <a:ext cx="6285573" cy="458870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260350" y="42864"/>
            <a:ext cx="7886700" cy="777874"/>
          </a:xfrm>
        </p:spPr>
        <p:txBody>
          <a:bodyPr/>
          <a:lstStyle/>
          <a:p>
            <a:r>
              <a:rPr lang="zh-CN" altLang="en-US" dirty="0">
                <a:latin typeface="黑体" panose="02010609060101010101" pitchFamily="49" charset="-122"/>
                <a:ea typeface="黑体" panose="02010609060101010101" pitchFamily="49" charset="-122"/>
              </a:rPr>
              <a:t>卷 积</a:t>
            </a:r>
          </a:p>
        </p:txBody>
      </p:sp>
    </p:spTree>
    <p:extLst>
      <p:ext uri="{BB962C8B-B14F-4D97-AF65-F5344CB8AC3E}">
        <p14:creationId xmlns:p14="http://schemas.microsoft.com/office/powerpoint/2010/main" val="1340048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60350" y="42864"/>
            <a:ext cx="7886700" cy="777874"/>
          </a:xfrm>
        </p:spPr>
        <p:txBody>
          <a:bodyPr/>
          <a:lstStyle/>
          <a:p>
            <a:r>
              <a:rPr lang="zh-CN" altLang="en-US" dirty="0">
                <a:latin typeface="黑体" panose="02010609060101010101" pitchFamily="49" charset="-122"/>
                <a:ea typeface="黑体" panose="02010609060101010101" pitchFamily="49" charset="-122"/>
              </a:rPr>
              <a:t>池化</a:t>
            </a:r>
          </a:p>
        </p:txBody>
      </p:sp>
      <p:pic>
        <p:nvPicPr>
          <p:cNvPr id="2" name="图片 1"/>
          <p:cNvPicPr>
            <a:picLocks noChangeAspect="1"/>
          </p:cNvPicPr>
          <p:nvPr/>
        </p:nvPicPr>
        <p:blipFill>
          <a:blip r:embed="rId2"/>
          <a:stretch>
            <a:fillRect/>
          </a:stretch>
        </p:blipFill>
        <p:spPr>
          <a:xfrm>
            <a:off x="1531909" y="104013"/>
            <a:ext cx="7157545" cy="4587833"/>
          </a:xfrm>
          <a:prstGeom prst="rect">
            <a:avLst/>
          </a:prstGeom>
        </p:spPr>
      </p:pic>
      <p:pic>
        <p:nvPicPr>
          <p:cNvPr id="22530" name="Picture 2" descr="https://images2015.cnblogs.com/blog/584693/201605/584693-20160519140528154-768367867.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16590" y="3363581"/>
            <a:ext cx="5050187" cy="291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670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42323" y="1163128"/>
            <a:ext cx="4964660" cy="4818309"/>
          </a:xfrm>
          <a:prstGeom prst="rect">
            <a:avLst/>
          </a:prstGeom>
        </p:spPr>
      </p:pic>
      <p:sp>
        <p:nvSpPr>
          <p:cNvPr id="5" name="标题 1"/>
          <p:cNvSpPr>
            <a:spLocks noGrp="1"/>
          </p:cNvSpPr>
          <p:nvPr>
            <p:ph type="title"/>
          </p:nvPr>
        </p:nvSpPr>
        <p:spPr>
          <a:xfrm>
            <a:off x="260350" y="42864"/>
            <a:ext cx="7886700" cy="777874"/>
          </a:xfrm>
        </p:spPr>
        <p:txBody>
          <a:bodyPr/>
          <a:lstStyle/>
          <a:p>
            <a:r>
              <a:rPr lang="zh-CN" altLang="en-US" dirty="0">
                <a:latin typeface="黑体" panose="02010609060101010101" pitchFamily="49" charset="-122"/>
                <a:ea typeface="黑体" panose="02010609060101010101" pitchFamily="49" charset="-122"/>
              </a:rPr>
              <a:t>激活函数</a:t>
            </a:r>
          </a:p>
        </p:txBody>
      </p:sp>
    </p:spTree>
    <p:extLst>
      <p:ext uri="{BB962C8B-B14F-4D97-AF65-F5344CB8AC3E}">
        <p14:creationId xmlns:p14="http://schemas.microsoft.com/office/powerpoint/2010/main" val="2084430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6589" y="586477"/>
            <a:ext cx="8641467" cy="5152247"/>
          </a:xfrm>
          <a:prstGeom prst="rect">
            <a:avLst/>
          </a:prstGeom>
        </p:spPr>
      </p:pic>
      <p:sp>
        <p:nvSpPr>
          <p:cNvPr id="5" name="标题 1"/>
          <p:cNvSpPr>
            <a:spLocks noGrp="1"/>
          </p:cNvSpPr>
          <p:nvPr>
            <p:ph type="title"/>
          </p:nvPr>
        </p:nvSpPr>
        <p:spPr>
          <a:xfrm>
            <a:off x="260350" y="42864"/>
            <a:ext cx="7886700" cy="777874"/>
          </a:xfrm>
        </p:spPr>
        <p:txBody>
          <a:bodyPr/>
          <a:lstStyle/>
          <a:p>
            <a:r>
              <a:rPr lang="en-US" altLang="zh-CN" dirty="0" err="1">
                <a:latin typeface="黑体" panose="02010609060101010101" pitchFamily="49" charset="-122"/>
                <a:ea typeface="黑体" panose="02010609060101010101" pitchFamily="49" charset="-122"/>
              </a:rPr>
              <a:t>Softmax</a:t>
            </a:r>
            <a:r>
              <a:rPr lang="zh-CN" altLang="en-US" dirty="0">
                <a:latin typeface="黑体" panose="02010609060101010101" pitchFamily="49" charset="-122"/>
                <a:ea typeface="黑体" panose="02010609060101010101" pitchFamily="49" charset="-122"/>
              </a:rPr>
              <a:t>层</a:t>
            </a:r>
          </a:p>
        </p:txBody>
      </p:sp>
    </p:spTree>
    <p:extLst>
      <p:ext uri="{BB962C8B-B14F-4D97-AF65-F5344CB8AC3E}">
        <p14:creationId xmlns:p14="http://schemas.microsoft.com/office/powerpoint/2010/main" val="1120747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1219608"/>
            <a:ext cx="9144000" cy="4418783"/>
          </a:xfrm>
          <a:prstGeom prst="rect">
            <a:avLst/>
          </a:prstGeom>
        </p:spPr>
      </p:pic>
    </p:spTree>
    <p:extLst>
      <p:ext uri="{BB962C8B-B14F-4D97-AF65-F5344CB8AC3E}">
        <p14:creationId xmlns:p14="http://schemas.microsoft.com/office/powerpoint/2010/main" val="9740573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a:xfrm>
            <a:off x="260350" y="1158537"/>
            <a:ext cx="8616950" cy="2183754"/>
          </a:xfrm>
        </p:spPr>
        <p:txBody>
          <a:bodyPr>
            <a:normAutofit/>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主要卷积神经网络模型</a:t>
            </a:r>
            <a:endParaRPr lang="en-US" altLang="zh-CN" b="1" dirty="0">
              <a:solidFill>
                <a:schemeClr val="tx2"/>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040523" y="4032793"/>
            <a:ext cx="5099765" cy="993253"/>
          </a:xfrm>
          <a:prstGeom prst="rect">
            <a:avLst/>
          </a:prstGeom>
        </p:spPr>
      </p:pic>
      <p:pic>
        <p:nvPicPr>
          <p:cNvPr id="6" name="图片 5"/>
          <p:cNvPicPr>
            <a:picLocks noChangeAspect="1"/>
          </p:cNvPicPr>
          <p:nvPr/>
        </p:nvPicPr>
        <p:blipFill>
          <a:blip r:embed="rId3"/>
          <a:stretch>
            <a:fillRect/>
          </a:stretch>
        </p:blipFill>
        <p:spPr>
          <a:xfrm>
            <a:off x="990074" y="5118359"/>
            <a:ext cx="3068781" cy="1105867"/>
          </a:xfrm>
          <a:prstGeom prst="rect">
            <a:avLst/>
          </a:prstGeom>
        </p:spPr>
      </p:pic>
      <p:pic>
        <p:nvPicPr>
          <p:cNvPr id="7" name="图片 6"/>
          <p:cNvPicPr>
            <a:picLocks noChangeAspect="1"/>
          </p:cNvPicPr>
          <p:nvPr/>
        </p:nvPicPr>
        <p:blipFill>
          <a:blip r:embed="rId4"/>
          <a:stretch>
            <a:fillRect/>
          </a:stretch>
        </p:blipFill>
        <p:spPr>
          <a:xfrm>
            <a:off x="908094" y="2901597"/>
            <a:ext cx="3881666" cy="998000"/>
          </a:xfrm>
          <a:prstGeom prst="rect">
            <a:avLst/>
          </a:prstGeom>
        </p:spPr>
      </p:pic>
      <p:pic>
        <p:nvPicPr>
          <p:cNvPr id="8" name="图片 7"/>
          <p:cNvPicPr>
            <a:picLocks noChangeAspect="1"/>
          </p:cNvPicPr>
          <p:nvPr/>
        </p:nvPicPr>
        <p:blipFill>
          <a:blip r:embed="rId5"/>
          <a:stretch>
            <a:fillRect/>
          </a:stretch>
        </p:blipFill>
        <p:spPr>
          <a:xfrm>
            <a:off x="908094" y="1671798"/>
            <a:ext cx="6344044" cy="1073786"/>
          </a:xfrm>
          <a:prstGeom prst="rect">
            <a:avLst/>
          </a:prstGeom>
        </p:spPr>
      </p:pic>
      <p:sp>
        <p:nvSpPr>
          <p:cNvPr id="9" name="内容占位符 2"/>
          <p:cNvSpPr txBox="1">
            <a:spLocks/>
          </p:cNvSpPr>
          <p:nvPr/>
        </p:nvSpPr>
        <p:spPr>
          <a:xfrm>
            <a:off x="2358520" y="5159242"/>
            <a:ext cx="5864773" cy="455853"/>
          </a:xfrm>
          <a:prstGeom prst="rect">
            <a:avLst/>
          </a:prstGeom>
        </p:spPr>
        <p:txBody>
          <a:bodyPr vert="horz" lIns="91440" tIns="4680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SzPct val="120000"/>
              <a:buNone/>
            </a:pPr>
            <a:r>
              <a:rPr lang="en-US" altLang="zh-CN" b="1" dirty="0">
                <a:solidFill>
                  <a:srgbClr val="FF0000"/>
                </a:solidFill>
                <a:latin typeface="黑体" panose="02010609060101010101" pitchFamily="49" charset="-122"/>
                <a:ea typeface="黑体" panose="02010609060101010101" pitchFamily="49" charset="-122"/>
              </a:rPr>
              <a:t>152</a:t>
            </a:r>
            <a:r>
              <a:rPr lang="zh-CN" altLang="en-US" b="1" dirty="0">
                <a:solidFill>
                  <a:srgbClr val="FF0000"/>
                </a:solidFill>
                <a:latin typeface="黑体" panose="02010609060101010101" pitchFamily="49" charset="-122"/>
                <a:ea typeface="黑体" panose="02010609060101010101" pitchFamily="49" charset="-122"/>
              </a:rPr>
              <a:t>层的结构，在</a:t>
            </a:r>
            <a:r>
              <a:rPr lang="en-US" altLang="zh-CN" b="1" dirty="0">
                <a:solidFill>
                  <a:srgbClr val="FF0000"/>
                </a:solidFill>
                <a:latin typeface="黑体" panose="02010609060101010101" pitchFamily="49" charset="-122"/>
                <a:ea typeface="黑体" panose="02010609060101010101" pitchFamily="49" charset="-122"/>
              </a:rPr>
              <a:t>8</a:t>
            </a:r>
            <a:r>
              <a:rPr lang="zh-CN" altLang="en-US" b="1" dirty="0">
                <a:solidFill>
                  <a:srgbClr val="FF0000"/>
                </a:solidFill>
                <a:latin typeface="黑体" panose="02010609060101010101" pitchFamily="49" charset="-122"/>
                <a:ea typeface="黑体" panose="02010609060101010101" pitchFamily="49" charset="-122"/>
              </a:rPr>
              <a:t>台</a:t>
            </a:r>
            <a:r>
              <a:rPr lang="en-US" altLang="zh-CN" b="1" dirty="0">
                <a:solidFill>
                  <a:srgbClr val="FF0000"/>
                </a:solidFill>
                <a:latin typeface="黑体" panose="02010609060101010101" pitchFamily="49" charset="-122"/>
                <a:ea typeface="黑体" panose="02010609060101010101" pitchFamily="49" charset="-122"/>
              </a:rPr>
              <a:t>GPU</a:t>
            </a:r>
            <a:r>
              <a:rPr lang="zh-CN" altLang="en-US" b="1" dirty="0">
                <a:solidFill>
                  <a:srgbClr val="FF0000"/>
                </a:solidFill>
                <a:latin typeface="黑体" panose="02010609060101010101" pitchFamily="49" charset="-122"/>
                <a:ea typeface="黑体" panose="02010609060101010101" pitchFamily="49" charset="-122"/>
              </a:rPr>
              <a:t>机器上训练</a:t>
            </a:r>
            <a:r>
              <a:rPr lang="en-US" altLang="zh-CN" b="1" dirty="0">
                <a:solidFill>
                  <a:srgbClr val="FF0000"/>
                </a:solidFill>
                <a:latin typeface="黑体" panose="02010609060101010101" pitchFamily="49" charset="-122"/>
                <a:ea typeface="黑体" panose="02010609060101010101" pitchFamily="49" charset="-122"/>
              </a:rPr>
              <a:t>2</a:t>
            </a:r>
            <a:r>
              <a:rPr lang="zh-CN" altLang="en-US" b="1" dirty="0">
                <a:solidFill>
                  <a:srgbClr val="FF0000"/>
                </a:solidFill>
                <a:latin typeface="黑体" panose="02010609060101010101" pitchFamily="49" charset="-122"/>
                <a:ea typeface="黑体" panose="02010609060101010101" pitchFamily="49" charset="-122"/>
              </a:rPr>
              <a:t>到</a:t>
            </a:r>
            <a:r>
              <a:rPr lang="en-US" altLang="zh-CN" b="1" dirty="0">
                <a:solidFill>
                  <a:srgbClr val="FF0000"/>
                </a:solidFill>
                <a:latin typeface="黑体" panose="02010609060101010101" pitchFamily="49" charset="-122"/>
                <a:ea typeface="黑体" panose="02010609060101010101" pitchFamily="49" charset="-122"/>
              </a:rPr>
              <a:t>3</a:t>
            </a:r>
            <a:r>
              <a:rPr lang="zh-CN" altLang="en-US" b="1" dirty="0">
                <a:solidFill>
                  <a:srgbClr val="FF0000"/>
                </a:solidFill>
                <a:latin typeface="黑体" panose="02010609060101010101" pitchFamily="49" charset="-122"/>
                <a:ea typeface="黑体" panose="02010609060101010101" pitchFamily="49" charset="-122"/>
              </a:rPr>
              <a:t>周。</a:t>
            </a:r>
          </a:p>
        </p:txBody>
      </p:sp>
    </p:spTree>
    <p:extLst>
      <p:ext uri="{BB962C8B-B14F-4D97-AF65-F5344CB8AC3E}">
        <p14:creationId xmlns:p14="http://schemas.microsoft.com/office/powerpoint/2010/main" val="1806644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068257"/>
            <a:ext cx="8935127" cy="4613635"/>
          </a:xfrm>
          <a:prstGeom prst="rect">
            <a:avLst/>
          </a:prstGeom>
        </p:spPr>
      </p:pic>
    </p:spTree>
    <p:extLst>
      <p:ext uri="{BB962C8B-B14F-4D97-AF65-F5344CB8AC3E}">
        <p14:creationId xmlns:p14="http://schemas.microsoft.com/office/powerpoint/2010/main" val="338615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p:cNvSpPr>
            <a:spLocks noGrp="1"/>
          </p:cNvSpPr>
          <p:nvPr>
            <p:ph idx="1"/>
          </p:nvPr>
        </p:nvSpPr>
        <p:spPr>
          <a:xfrm>
            <a:off x="151463" y="1210817"/>
            <a:ext cx="4666479" cy="3888581"/>
          </a:xfrm>
        </p:spPr>
        <p:txBody>
          <a:bodyPr>
            <a:noAutofit/>
          </a:bodyPr>
          <a:lstStyle/>
          <a:p>
            <a:pPr marL="342900" indent="-342900" eaLnBrk="1" hangingPunct="1">
              <a:lnSpc>
                <a:spcPct val="150000"/>
              </a:lnSpc>
            </a:pPr>
            <a:r>
              <a:rPr altLang="en-US" sz="2000" b="1" dirty="0">
                <a:latin typeface="黑体" panose="02010609060101010101" pitchFamily="49" charset="-122"/>
                <a:ea typeface="黑体" panose="02010609060101010101" pitchFamily="49" charset="-122"/>
              </a:rPr>
              <a:t> 在原来</a:t>
            </a:r>
            <a:r>
              <a:rPr lang="en-US" altLang="zh-CN" sz="2000" b="1" dirty="0">
                <a:latin typeface="黑体" panose="02010609060101010101" pitchFamily="49" charset="-122"/>
                <a:ea typeface="黑体" panose="02010609060101010101" pitchFamily="49" charset="-122"/>
              </a:rPr>
              <a:t>MP</a:t>
            </a:r>
            <a:r>
              <a:rPr altLang="en-US" sz="2000" b="1" dirty="0">
                <a:latin typeface="黑体" panose="02010609060101010101" pitchFamily="49" charset="-122"/>
                <a:ea typeface="黑体" panose="02010609060101010101" pitchFamily="49" charset="-122"/>
              </a:rPr>
              <a:t>模型的“输入”位置添加神经元节点，标志其为“输入单元”</a:t>
            </a:r>
            <a:r>
              <a:rPr lang="zh-CN" altLang="en-US"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其余不变。将权值</a:t>
            </a:r>
            <a:r>
              <a:rPr lang="en-US" altLang="zh-CN" sz="2000" b="1" dirty="0">
                <a:latin typeface="黑体" panose="02010609060101010101" pitchFamily="49" charset="-122"/>
                <a:ea typeface="黑体" panose="02010609060101010101" pitchFamily="49" charset="-122"/>
              </a:rPr>
              <a:t>w</a:t>
            </a:r>
            <a:r>
              <a:rPr lang="en-US" altLang="zh-CN" sz="2000" b="1" baseline="-25000" dirty="0">
                <a:latin typeface="黑体" panose="02010609060101010101" pitchFamily="49" charset="-122"/>
                <a:ea typeface="黑体" panose="02010609060101010101" pitchFamily="49" charset="-122"/>
              </a:rPr>
              <a:t>1</a:t>
            </a:r>
            <a:r>
              <a:rPr lang="en-US" altLang="zh-CN" sz="2000" b="1" dirty="0">
                <a:latin typeface="黑体" panose="02010609060101010101" pitchFamily="49" charset="-122"/>
                <a:ea typeface="黑体" panose="02010609060101010101" pitchFamily="49" charset="-122"/>
              </a:rPr>
              <a:t>, w</a:t>
            </a:r>
            <a:r>
              <a:rPr lang="en-US" altLang="zh-CN" sz="2000" b="1" baseline="-25000" dirty="0">
                <a:latin typeface="黑体" panose="02010609060101010101" pitchFamily="49" charset="-122"/>
                <a:ea typeface="黑体" panose="02010609060101010101" pitchFamily="49" charset="-122"/>
              </a:rPr>
              <a:t>2</a:t>
            </a:r>
            <a:r>
              <a:rPr lang="en-US" altLang="zh-CN" sz="2000" b="1" dirty="0">
                <a:latin typeface="黑体" panose="02010609060101010101" pitchFamily="49" charset="-122"/>
                <a:ea typeface="黑体" panose="02010609060101010101" pitchFamily="49" charset="-122"/>
              </a:rPr>
              <a:t>, w</a:t>
            </a:r>
            <a:r>
              <a:rPr lang="en-US" altLang="zh-CN" sz="2000" b="1" baseline="-25000" dirty="0">
                <a:latin typeface="黑体" panose="02010609060101010101" pitchFamily="49" charset="-122"/>
                <a:ea typeface="黑体" panose="02010609060101010101" pitchFamily="49" charset="-122"/>
              </a:rPr>
              <a:t>3</a:t>
            </a:r>
            <a:r>
              <a:rPr altLang="en-US" sz="2000" b="1" dirty="0">
                <a:latin typeface="黑体" panose="02010609060101010101" pitchFamily="49" charset="-122"/>
                <a:ea typeface="黑体" panose="02010609060101010101" pitchFamily="49" charset="-122"/>
              </a:rPr>
              <a:t>写到“连接线”的中间。</a:t>
            </a:r>
            <a:endParaRPr lang="en-US" altLang="zh-CN" sz="2000" b="1" dirty="0">
              <a:latin typeface="黑体" panose="02010609060101010101" pitchFamily="49" charset="-122"/>
              <a:ea typeface="黑体" panose="02010609060101010101" pitchFamily="49" charset="-122"/>
            </a:endParaRPr>
          </a:p>
          <a:p>
            <a:pPr marL="342900" indent="-342900" eaLnBrk="1" hangingPunct="1">
              <a:lnSpc>
                <a:spcPct val="150000"/>
              </a:lnSpc>
            </a:pPr>
            <a:r>
              <a:rPr altLang="en-US" sz="2000" b="1" dirty="0">
                <a:latin typeface="黑体" panose="02010609060101010101" pitchFamily="49" charset="-122"/>
                <a:ea typeface="黑体" panose="02010609060101010101" pitchFamily="49" charset="-122"/>
              </a:rPr>
              <a:t>感知</a:t>
            </a:r>
            <a:r>
              <a:rPr lang="zh-CN" altLang="en-US" sz="2000" b="1" dirty="0">
                <a:latin typeface="黑体" panose="02010609060101010101" pitchFamily="49" charset="-122"/>
                <a:ea typeface="黑体" panose="02010609060101010101" pitchFamily="49" charset="-122"/>
              </a:rPr>
              <a:t>机</a:t>
            </a:r>
            <a:r>
              <a:rPr altLang="en-US" sz="2000" b="1" dirty="0">
                <a:latin typeface="黑体" panose="02010609060101010101" pitchFamily="49" charset="-122"/>
                <a:ea typeface="黑体" panose="02010609060101010101" pitchFamily="49" charset="-122"/>
              </a:rPr>
              <a:t>有两个层次。分别是输入层和输出层。输入层里的“输入单元”只负责传输数据，不做计算。输出层里的“输出单元”则需要对前面一层的输入进行计算。此处只有一个计算层。</a:t>
            </a:r>
          </a:p>
        </p:txBody>
      </p:sp>
      <p:pic>
        <p:nvPicPr>
          <p:cNvPr id="2662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4697" y="1444122"/>
            <a:ext cx="4199334" cy="386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151464" y="233200"/>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单层神经网络（感知机）</a:t>
            </a:r>
          </a:p>
        </p:txBody>
      </p:sp>
    </p:spTree>
    <p:extLst>
      <p:ext uri="{BB962C8B-B14F-4D97-AF65-F5344CB8AC3E}">
        <p14:creationId xmlns:p14="http://schemas.microsoft.com/office/powerpoint/2010/main" val="384497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367" y="318251"/>
            <a:ext cx="8462931" cy="5821717"/>
          </a:xfrm>
          <a:prstGeom prst="rect">
            <a:avLst/>
          </a:prstGeom>
        </p:spPr>
      </p:pic>
    </p:spTree>
    <p:extLst>
      <p:ext uri="{BB962C8B-B14F-4D97-AF65-F5344CB8AC3E}">
        <p14:creationId xmlns:p14="http://schemas.microsoft.com/office/powerpoint/2010/main" val="989505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a:xfrm>
            <a:off x="175238" y="956738"/>
            <a:ext cx="8616950" cy="2208978"/>
          </a:xfrm>
        </p:spPr>
        <p:txBody>
          <a:bodyPr>
            <a:normAutofit/>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递归（循环）神经网络</a:t>
            </a:r>
            <a:r>
              <a:rPr lang="en-US" altLang="zh-CN" b="1" dirty="0">
                <a:solidFill>
                  <a:schemeClr val="tx2"/>
                </a:solidFill>
                <a:latin typeface="黑体" panose="02010609060101010101" pitchFamily="49" charset="-122"/>
                <a:ea typeface="黑体" panose="02010609060101010101" pitchFamily="49" charset="-122"/>
              </a:rPr>
              <a:t>RNN -</a:t>
            </a:r>
            <a:r>
              <a:rPr lang="zh-CN" altLang="en-US" b="1" dirty="0">
                <a:solidFill>
                  <a:schemeClr val="tx2"/>
                </a:solidFill>
                <a:latin typeface="黑体" panose="02010609060101010101" pitchFamily="49" charset="-122"/>
                <a:ea typeface="黑体" panose="02010609060101010101" pitchFamily="49" charset="-122"/>
              </a:rPr>
              <a:t> </a:t>
            </a:r>
            <a:r>
              <a:rPr lang="en-US" altLang="zh-CN" b="1" dirty="0">
                <a:solidFill>
                  <a:schemeClr val="tx2"/>
                </a:solidFill>
                <a:latin typeface="黑体" panose="02010609060101010101" pitchFamily="49" charset="-122"/>
                <a:ea typeface="黑体" panose="02010609060101010101" pitchFamily="49" charset="-122"/>
              </a:rPr>
              <a:t>Recurrent Neural Network</a:t>
            </a:r>
          </a:p>
          <a:p>
            <a:pPr marL="342900" indent="-342900">
              <a:lnSpc>
                <a:spcPct val="110000"/>
              </a:lnSpc>
              <a:buSzPct val="120000"/>
            </a:pPr>
            <a:r>
              <a:rPr lang="zh-CN" altLang="en-US" b="1" dirty="0">
                <a:latin typeface="黑体" panose="02010609060101010101" pitchFamily="49" charset="-122"/>
                <a:ea typeface="黑体" panose="02010609060101010101" pitchFamily="49" charset="-122"/>
              </a:rPr>
              <a:t>网络中的循环结构使得某个时刻的状态能够传到下一个时刻。（因为</a:t>
            </a:r>
            <a:r>
              <a:rPr lang="zh-CN" altLang="en-US" b="1" dirty="0">
                <a:solidFill>
                  <a:srgbClr val="FF0000"/>
                </a:solidFill>
                <a:latin typeface="黑体" panose="02010609060101010101" pitchFamily="49" charset="-122"/>
                <a:ea typeface="黑体" panose="02010609060101010101" pitchFamily="49" charset="-122"/>
              </a:rPr>
              <a:t>当前时刻的状态会作为下一时刻输入的一部分</a:t>
            </a:r>
            <a:r>
              <a:rPr lang="zh-CN" altLang="en-US" b="1" dirty="0">
                <a:latin typeface="黑体" panose="02010609060101010101" pitchFamily="49" charset="-122"/>
                <a:ea typeface="黑体" panose="02010609060101010101" pitchFamily="49" charset="-122"/>
              </a:rPr>
              <a:t>）。从 </a:t>
            </a:r>
            <a:r>
              <a:rPr lang="en-US" altLang="zh-CN" b="1" dirty="0">
                <a:latin typeface="黑体" panose="02010609060101010101" pitchFamily="49" charset="-122"/>
                <a:ea typeface="黑体" panose="02010609060101010101" pitchFamily="49" charset="-122"/>
              </a:rPr>
              <a:t>RNNs </a:t>
            </a:r>
            <a:r>
              <a:rPr lang="zh-CN" altLang="en-US" b="1" dirty="0">
                <a:latin typeface="黑体" panose="02010609060101010101" pitchFamily="49" charset="-122"/>
                <a:ea typeface="黑体" panose="02010609060101010101" pitchFamily="49" charset="-122"/>
              </a:rPr>
              <a:t>的结构很容易理解到它是和序列信息相关的。这种结构似乎生来就是为了解决序列相关问题的</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如语音识别、翻译等。</a:t>
            </a:r>
            <a:endParaRPr lang="en-US" altLang="zh-CN" b="1" dirty="0">
              <a:solidFill>
                <a:schemeClr val="tx2"/>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60350" y="3755763"/>
            <a:ext cx="5367918" cy="1614219"/>
          </a:xfrm>
          <a:prstGeom prst="rect">
            <a:avLst/>
          </a:prstGeom>
        </p:spPr>
      </p:pic>
      <p:pic>
        <p:nvPicPr>
          <p:cNvPr id="6" name="图片 5"/>
          <p:cNvPicPr>
            <a:picLocks noChangeAspect="1"/>
          </p:cNvPicPr>
          <p:nvPr/>
        </p:nvPicPr>
        <p:blipFill>
          <a:blip r:embed="rId3"/>
          <a:stretch>
            <a:fillRect/>
          </a:stretch>
        </p:blipFill>
        <p:spPr>
          <a:xfrm>
            <a:off x="6143915" y="3165716"/>
            <a:ext cx="2496145" cy="3068757"/>
          </a:xfrm>
          <a:prstGeom prst="rect">
            <a:avLst/>
          </a:prstGeom>
        </p:spPr>
      </p:pic>
    </p:spTree>
    <p:extLst>
      <p:ext uri="{BB962C8B-B14F-4D97-AF65-F5344CB8AC3E}">
        <p14:creationId xmlns:p14="http://schemas.microsoft.com/office/powerpoint/2010/main" val="31686622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a:xfrm>
            <a:off x="172063" y="1108087"/>
            <a:ext cx="8833200" cy="1843218"/>
          </a:xfrm>
        </p:spPr>
        <p:txBody>
          <a:bodyPr vert="horz" lIns="91440" tIns="46800" rIns="91440" bIns="45720" rtlCol="0">
            <a:normAutofit/>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长短期记忆网络 </a:t>
            </a:r>
            <a:r>
              <a:rPr lang="en-US" altLang="zh-CN" b="1" dirty="0">
                <a:solidFill>
                  <a:schemeClr val="tx2"/>
                </a:solidFill>
                <a:latin typeface="黑体" panose="02010609060101010101" pitchFamily="49" charset="-122"/>
                <a:ea typeface="黑体" panose="02010609060101010101" pitchFamily="49" charset="-122"/>
              </a:rPr>
              <a:t>LSTMs </a:t>
            </a:r>
            <a:r>
              <a:rPr lang="zh-CN" altLang="en-US" b="1" dirty="0">
                <a:solidFill>
                  <a:schemeClr val="tx2"/>
                </a:solidFill>
                <a:latin typeface="黑体" panose="02010609060101010101" pitchFamily="49" charset="-122"/>
                <a:ea typeface="黑体" panose="02010609060101010101" pitchFamily="49" charset="-122"/>
              </a:rPr>
              <a:t>（</a:t>
            </a:r>
            <a:r>
              <a:rPr lang="en-US" altLang="zh-CN" b="1" dirty="0">
                <a:solidFill>
                  <a:schemeClr val="tx2"/>
                </a:solidFill>
                <a:latin typeface="黑体" panose="02010609060101010101" pitchFamily="49" charset="-122"/>
                <a:ea typeface="黑体" panose="02010609060101010101" pitchFamily="49" charset="-122"/>
              </a:rPr>
              <a:t>Long Short Term Memory networks</a:t>
            </a:r>
            <a:r>
              <a:rPr lang="zh-CN" altLang="en-US" b="1" dirty="0">
                <a:solidFill>
                  <a:schemeClr val="tx2"/>
                </a:solidFill>
                <a:latin typeface="黑体" panose="02010609060101010101" pitchFamily="49" charset="-122"/>
                <a:ea typeface="黑体" panose="02010609060101010101" pitchFamily="49" charset="-122"/>
              </a:rPr>
              <a:t>）</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本质就是能够记住很长时期内的信息，包括：遗忘门、传入门、输出门。</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自然语言处理利器。</a:t>
            </a:r>
            <a:endParaRPr lang="en-US" altLang="zh-CN" b="1" dirty="0">
              <a:solidFill>
                <a:schemeClr val="tx2"/>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315309" y="2951305"/>
            <a:ext cx="8155721" cy="3280514"/>
          </a:xfrm>
          <a:prstGeom prst="rect">
            <a:avLst/>
          </a:prstGeom>
        </p:spPr>
      </p:pic>
      <p:pic>
        <p:nvPicPr>
          <p:cNvPr id="32770" name="Picture 2">
            <a:extLst>
              <a:ext uri="{FF2B5EF4-FFF2-40B4-BE49-F238E27FC236}">
                <a16:creationId xmlns:a16="http://schemas.microsoft.com/office/drawing/2014/main" id="{4D697A21-73C9-4979-9182-55FFD5ADD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348" y="2126753"/>
            <a:ext cx="4524372" cy="84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695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26826"/>
            <a:ext cx="8948508" cy="5106485"/>
          </a:xfrm>
          <a:prstGeom prst="rect">
            <a:avLst/>
          </a:prstGeom>
        </p:spPr>
      </p:pic>
    </p:spTree>
    <p:extLst>
      <p:ext uri="{BB962C8B-B14F-4D97-AF65-F5344CB8AC3E}">
        <p14:creationId xmlns:p14="http://schemas.microsoft.com/office/powerpoint/2010/main" val="40128209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564179"/>
            <a:ext cx="9144000" cy="3136857"/>
          </a:xfrm>
          <a:prstGeom prst="rect">
            <a:avLst/>
          </a:prstGeom>
        </p:spPr>
      </p:pic>
    </p:spTree>
    <p:extLst>
      <p:ext uri="{BB962C8B-B14F-4D97-AF65-F5344CB8AC3E}">
        <p14:creationId xmlns:p14="http://schemas.microsoft.com/office/powerpoint/2010/main" val="20513026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a:xfrm>
            <a:off x="172063" y="1108087"/>
            <a:ext cx="8833200" cy="1843218"/>
          </a:xfrm>
        </p:spPr>
        <p:txBody>
          <a:bodyPr vert="horz" lIns="91440" tIns="46800" rIns="91440" bIns="45720" rtlCol="0">
            <a:normAutofit/>
          </a:bodyPr>
          <a:lstStyle/>
          <a:p>
            <a:pPr marL="342900" indent="-342900">
              <a:lnSpc>
                <a:spcPct val="110000"/>
              </a:lnSpc>
              <a:buSzPct val="120000"/>
            </a:pPr>
            <a:r>
              <a:rPr lang="en-US" altLang="zh-CN" b="1" dirty="0">
                <a:solidFill>
                  <a:schemeClr val="tx2"/>
                </a:solidFill>
                <a:latin typeface="黑体" panose="02010609060101010101" pitchFamily="49" charset="-122"/>
                <a:ea typeface="黑体" panose="02010609060101010101" pitchFamily="49" charset="-122"/>
              </a:rPr>
              <a:t>GRU</a:t>
            </a:r>
            <a:r>
              <a:rPr lang="zh-CN" altLang="en-US" b="1" dirty="0">
                <a:solidFill>
                  <a:schemeClr val="tx2"/>
                </a:solidFill>
                <a:latin typeface="黑体" panose="02010609060101010101" pitchFamily="49" charset="-122"/>
                <a:ea typeface="黑体" panose="02010609060101010101" pitchFamily="49" charset="-122"/>
              </a:rPr>
              <a:t>网络  </a:t>
            </a:r>
            <a:r>
              <a:rPr lang="en-US" altLang="zh-CN" b="1" dirty="0">
                <a:solidFill>
                  <a:schemeClr val="tx2"/>
                </a:solidFill>
                <a:latin typeface="黑体" panose="02010609060101010101" pitchFamily="49" charset="-122"/>
                <a:ea typeface="黑体" panose="02010609060101010101" pitchFamily="49" charset="-122"/>
              </a:rPr>
              <a:t>Gated Recurrent Unit </a:t>
            </a:r>
          </a:p>
          <a:p>
            <a:pPr marL="342900" indent="-342900">
              <a:lnSpc>
                <a:spcPct val="110000"/>
              </a:lnSpc>
              <a:buSzPct val="120000"/>
            </a:pPr>
            <a:r>
              <a:rPr lang="en-US" altLang="zh-CN" b="1" dirty="0">
                <a:solidFill>
                  <a:schemeClr val="tx2"/>
                </a:solidFill>
                <a:latin typeface="黑体" panose="02010609060101010101" pitchFamily="49" charset="-122"/>
                <a:ea typeface="黑体" panose="02010609060101010101" pitchFamily="49" charset="-122"/>
              </a:rPr>
              <a:t>LSTM </a:t>
            </a:r>
            <a:r>
              <a:rPr lang="zh-CN" altLang="en-US" b="1" dirty="0">
                <a:solidFill>
                  <a:schemeClr val="tx2"/>
                </a:solidFill>
                <a:latin typeface="黑体" panose="02010609060101010101" pitchFamily="49" charset="-122"/>
                <a:ea typeface="黑体" panose="02010609060101010101" pitchFamily="49" charset="-122"/>
              </a:rPr>
              <a:t>的变种，只有两个门：重置门（</a:t>
            </a:r>
            <a:r>
              <a:rPr lang="en-US" altLang="zh-CN" b="1" dirty="0">
                <a:solidFill>
                  <a:schemeClr val="tx2"/>
                </a:solidFill>
                <a:latin typeface="黑体" panose="02010609060101010101" pitchFamily="49" charset="-122"/>
                <a:ea typeface="黑体" panose="02010609060101010101" pitchFamily="49" charset="-122"/>
              </a:rPr>
              <a:t>reset gate</a:t>
            </a:r>
            <a:r>
              <a:rPr lang="zh-CN" altLang="en-US" b="1" dirty="0">
                <a:solidFill>
                  <a:schemeClr val="tx2"/>
                </a:solidFill>
                <a:latin typeface="黑体" panose="02010609060101010101" pitchFamily="49" charset="-122"/>
                <a:ea typeface="黑体" panose="02010609060101010101" pitchFamily="49" charset="-122"/>
              </a:rPr>
              <a:t>）和更新门（</a:t>
            </a:r>
            <a:r>
              <a:rPr lang="en-US" altLang="zh-CN" b="1" dirty="0">
                <a:solidFill>
                  <a:schemeClr val="tx2"/>
                </a:solidFill>
                <a:latin typeface="黑体" panose="02010609060101010101" pitchFamily="49" charset="-122"/>
                <a:ea typeface="黑体" panose="02010609060101010101" pitchFamily="49" charset="-122"/>
              </a:rPr>
              <a:t>update gate</a:t>
            </a:r>
            <a:r>
              <a:rPr lang="zh-CN" altLang="en-US" b="1" dirty="0">
                <a:solidFill>
                  <a:schemeClr val="tx2"/>
                </a:solidFill>
                <a:latin typeface="黑体" panose="02010609060101010101" pitchFamily="49" charset="-122"/>
                <a:ea typeface="黑体" panose="02010609060101010101" pitchFamily="49" charset="-122"/>
              </a:rPr>
              <a:t>）</a:t>
            </a:r>
            <a:endParaRPr lang="en-US" altLang="zh-CN" b="1" dirty="0">
              <a:solidFill>
                <a:schemeClr val="tx2"/>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6663" y="2487794"/>
            <a:ext cx="9144000" cy="3148428"/>
          </a:xfrm>
          <a:prstGeom prst="rect">
            <a:avLst/>
          </a:prstGeom>
        </p:spPr>
      </p:pic>
    </p:spTree>
    <p:extLst>
      <p:ext uri="{BB962C8B-B14F-4D97-AF65-F5344CB8AC3E}">
        <p14:creationId xmlns:p14="http://schemas.microsoft.com/office/powerpoint/2010/main" val="2192717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聊天机器人</a:t>
            </a:r>
          </a:p>
        </p:txBody>
      </p:sp>
      <p:pic>
        <p:nvPicPr>
          <p:cNvPr id="4" name="图片 3"/>
          <p:cNvPicPr>
            <a:picLocks noChangeAspect="1"/>
          </p:cNvPicPr>
          <p:nvPr/>
        </p:nvPicPr>
        <p:blipFill>
          <a:blip r:embed="rId2"/>
          <a:stretch>
            <a:fillRect/>
          </a:stretch>
        </p:blipFill>
        <p:spPr>
          <a:xfrm>
            <a:off x="441435" y="931889"/>
            <a:ext cx="5883691" cy="5341657"/>
          </a:xfrm>
          <a:prstGeom prst="rect">
            <a:avLst/>
          </a:prstGeom>
        </p:spPr>
      </p:pic>
    </p:spTree>
    <p:extLst>
      <p:ext uri="{BB962C8B-B14F-4D97-AF65-F5344CB8AC3E}">
        <p14:creationId xmlns:p14="http://schemas.microsoft.com/office/powerpoint/2010/main" val="1459486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a:xfrm>
            <a:off x="172063" y="1108087"/>
            <a:ext cx="8833200" cy="1843218"/>
          </a:xfrm>
        </p:spPr>
        <p:txBody>
          <a:bodyPr vert="horz" lIns="91440" tIns="46800" rIns="91440" bIns="45720" rtlCol="0">
            <a:normAutofit/>
          </a:bodyPr>
          <a:lstStyle/>
          <a:p>
            <a:pPr marL="342900" indent="-342900">
              <a:lnSpc>
                <a:spcPct val="110000"/>
              </a:lnSpc>
              <a:buSzPct val="120000"/>
            </a:pPr>
            <a:r>
              <a:rPr lang="en-US" altLang="zh-CN" b="1" dirty="0">
                <a:solidFill>
                  <a:schemeClr val="tx2"/>
                </a:solidFill>
                <a:latin typeface="黑体" panose="02010609060101010101" pitchFamily="49" charset="-122"/>
                <a:ea typeface="黑体" panose="02010609060101010101" pitchFamily="49" charset="-122"/>
              </a:rPr>
              <a:t>GAN</a:t>
            </a:r>
            <a:r>
              <a:rPr lang="zh-CN" altLang="en-US" b="1" dirty="0">
                <a:solidFill>
                  <a:schemeClr val="tx2"/>
                </a:solidFill>
                <a:latin typeface="黑体" panose="02010609060101010101" pitchFamily="49" charset="-122"/>
                <a:ea typeface="黑体" panose="02010609060101010101" pitchFamily="49" charset="-122"/>
              </a:rPr>
              <a:t>网络  </a:t>
            </a:r>
            <a:r>
              <a:rPr lang="en-US" altLang="zh-CN" b="1" dirty="0">
                <a:solidFill>
                  <a:schemeClr val="tx2"/>
                </a:solidFill>
                <a:latin typeface="黑体" panose="02010609060101010101" pitchFamily="49" charset="-122"/>
                <a:ea typeface="黑体" panose="02010609060101010101" pitchFamily="49" charset="-122"/>
              </a:rPr>
              <a:t>Generative Adversarial Networks </a:t>
            </a:r>
          </a:p>
          <a:p>
            <a:pPr marL="342900" indent="-342900">
              <a:lnSpc>
                <a:spcPct val="110000"/>
              </a:lnSpc>
              <a:buSzPct val="120000"/>
            </a:pPr>
            <a:r>
              <a:rPr lang="en-US" altLang="zh-CN" b="1" dirty="0">
                <a:latin typeface="黑体" panose="02010609060101010101" pitchFamily="49" charset="-122"/>
                <a:ea typeface="黑体" panose="02010609060101010101" pitchFamily="49" charset="-122"/>
              </a:rPr>
              <a:t>GAN</a:t>
            </a:r>
            <a:r>
              <a:rPr lang="zh-CN" altLang="en-US" b="1" dirty="0">
                <a:latin typeface="黑体" panose="02010609060101010101" pitchFamily="49" charset="-122"/>
                <a:ea typeface="黑体" panose="02010609060101010101" pitchFamily="49" charset="-122"/>
              </a:rPr>
              <a:t>是通过学习样本的特征自己生成样本，而不是单纯的记忆样本</a:t>
            </a:r>
            <a:endParaRPr lang="en-US" altLang="zh-CN" b="1" dirty="0">
              <a:solidFill>
                <a:schemeClr val="tx2"/>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498189" y="2029696"/>
            <a:ext cx="7762941" cy="4384731"/>
          </a:xfrm>
          <a:prstGeom prst="rect">
            <a:avLst/>
          </a:prstGeom>
        </p:spPr>
      </p:pic>
    </p:spTree>
    <p:extLst>
      <p:ext uri="{BB962C8B-B14F-4D97-AF65-F5344CB8AC3E}">
        <p14:creationId xmlns:p14="http://schemas.microsoft.com/office/powerpoint/2010/main" val="32678245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62069"/>
          <a:stretch/>
        </p:blipFill>
        <p:spPr>
          <a:xfrm>
            <a:off x="1633307" y="87454"/>
            <a:ext cx="5291727" cy="3343123"/>
          </a:xfrm>
          <a:prstGeom prst="rect">
            <a:avLst/>
          </a:prstGeom>
        </p:spPr>
      </p:pic>
      <p:pic>
        <p:nvPicPr>
          <p:cNvPr id="5" name="图片 4"/>
          <p:cNvPicPr>
            <a:picLocks noChangeAspect="1"/>
          </p:cNvPicPr>
          <p:nvPr/>
        </p:nvPicPr>
        <p:blipFill rotWithShape="1">
          <a:blip r:embed="rId2"/>
          <a:srcRect l="38827"/>
          <a:stretch/>
        </p:blipFill>
        <p:spPr>
          <a:xfrm>
            <a:off x="245940" y="3175081"/>
            <a:ext cx="8235908" cy="3226304"/>
          </a:xfrm>
          <a:prstGeom prst="rect">
            <a:avLst/>
          </a:prstGeom>
        </p:spPr>
      </p:pic>
    </p:spTree>
    <p:extLst>
      <p:ext uri="{BB962C8B-B14F-4D97-AF65-F5344CB8AC3E}">
        <p14:creationId xmlns:p14="http://schemas.microsoft.com/office/powerpoint/2010/main" val="35323127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p:txBody>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理解深度学习</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“特征工程” </a:t>
            </a:r>
            <a:r>
              <a:rPr lang="en-US" altLang="zh-CN" b="1" dirty="0">
                <a:latin typeface="黑体" panose="02010609060101010101" pitchFamily="49" charset="-122"/>
                <a:ea typeface="黑体" panose="02010609060101010101" pitchFamily="49" charset="-122"/>
              </a:rPr>
              <a:t>VS“</a:t>
            </a:r>
            <a:r>
              <a:rPr lang="zh-CN" altLang="en-US" b="1" dirty="0">
                <a:latin typeface="黑体" panose="02010609060101010101" pitchFamily="49" charset="-122"/>
                <a:ea typeface="黑体" panose="02010609060101010101" pitchFamily="49" charset="-122"/>
              </a:rPr>
              <a:t>特征学习”或者</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表示学习”</a:t>
            </a:r>
            <a:endParaRPr lang="en-US" altLang="zh-CN"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1800" b="1" dirty="0">
                <a:latin typeface="黑体" panose="02010609060101010101" pitchFamily="49" charset="-122"/>
                <a:ea typeface="黑体" panose="02010609060101010101" pitchFamily="49" charset="-122"/>
              </a:rPr>
              <a:t>特征工程由人类专家根据现实任务来设计</a:t>
            </a:r>
            <a:r>
              <a:rPr lang="en-US" altLang="zh-CN" sz="1800" b="1" dirty="0">
                <a:latin typeface="黑体" panose="02010609060101010101" pitchFamily="49" charset="-122"/>
                <a:ea typeface="黑体" panose="02010609060101010101" pitchFamily="49" charset="-122"/>
              </a:rPr>
              <a:t>, </a:t>
            </a:r>
            <a:r>
              <a:rPr lang="zh-CN" altLang="en-US" sz="1800" b="1" dirty="0">
                <a:latin typeface="黑体" panose="02010609060101010101" pitchFamily="49" charset="-122"/>
                <a:ea typeface="黑体" panose="02010609060101010101" pitchFamily="49" charset="-122"/>
              </a:rPr>
              <a:t>特征提取与识别是单独的两个阶段；</a:t>
            </a:r>
            <a:endParaRPr lang="en-US" altLang="zh-CN" sz="1800" b="1" dirty="0">
              <a:latin typeface="黑体" panose="02010609060101010101" pitchFamily="49" charset="-122"/>
              <a:ea typeface="黑体" panose="02010609060101010101" pitchFamily="49" charset="-122"/>
            </a:endParaRPr>
          </a:p>
          <a:p>
            <a:pPr marL="0" indent="0">
              <a:buNone/>
            </a:pPr>
            <a:endParaRPr lang="en-US" altLang="zh-CN" sz="18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18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18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18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1800" b="1" dirty="0">
                <a:latin typeface="黑体" panose="02010609060101010101" pitchFamily="49" charset="-122"/>
                <a:ea typeface="黑体" panose="02010609060101010101" pitchFamily="49" charset="-122"/>
              </a:rPr>
              <a:t>特征学习通过深度学习技术自动产生有益于分类的特征</a:t>
            </a:r>
            <a:r>
              <a:rPr lang="en-US" altLang="zh-CN" sz="1800" b="1" dirty="0">
                <a:latin typeface="黑体" panose="02010609060101010101" pitchFamily="49" charset="-122"/>
                <a:ea typeface="黑体" panose="02010609060101010101" pitchFamily="49" charset="-122"/>
              </a:rPr>
              <a:t>, </a:t>
            </a:r>
            <a:r>
              <a:rPr lang="zh-CN" altLang="en-US" sz="1800" b="1" dirty="0">
                <a:latin typeface="黑体" panose="02010609060101010101" pitchFamily="49" charset="-122"/>
                <a:ea typeface="黑体" panose="02010609060101010101" pitchFamily="49" charset="-122"/>
              </a:rPr>
              <a:t>是一个</a:t>
            </a:r>
            <a:r>
              <a:rPr lang="zh-CN" altLang="en-US" sz="1800" b="1" dirty="0">
                <a:solidFill>
                  <a:srgbClr val="C00000"/>
                </a:solidFill>
                <a:latin typeface="黑体" panose="02010609060101010101" pitchFamily="49" charset="-122"/>
                <a:ea typeface="黑体" panose="02010609060101010101" pitchFamily="49" charset="-122"/>
              </a:rPr>
              <a:t>端到端</a:t>
            </a:r>
            <a:r>
              <a:rPr lang="zh-CN" altLang="en-US" sz="1800" b="1" dirty="0">
                <a:latin typeface="黑体" panose="02010609060101010101" pitchFamily="49" charset="-122"/>
                <a:ea typeface="黑体" panose="02010609060101010101" pitchFamily="49" charset="-122"/>
              </a:rPr>
              <a:t>的学习框架</a:t>
            </a:r>
            <a:r>
              <a:rPr lang="en-US" altLang="zh-CN" sz="1800" b="1" dirty="0">
                <a:latin typeface="黑体" panose="02010609060101010101" pitchFamily="49" charset="-122"/>
                <a:ea typeface="黑体" panose="02010609060101010101" pitchFamily="49" charset="-122"/>
              </a:rPr>
              <a:t>. </a:t>
            </a:r>
          </a:p>
          <a:p>
            <a:pPr marL="342900" indent="-342900">
              <a:buFont typeface="Wingdings" panose="05000000000000000000" pitchFamily="2" charset="2"/>
              <a:buChar char="l"/>
            </a:pPr>
            <a:endParaRPr lang="en-US" altLang="zh-CN" sz="1800" dirty="0">
              <a:latin typeface="+mj-ea"/>
            </a:endParaRPr>
          </a:p>
          <a:p>
            <a:pPr marL="342900" indent="-342900">
              <a:buFont typeface="Wingdings" panose="05000000000000000000" pitchFamily="2" charset="2"/>
              <a:buChar char="l"/>
            </a:pPr>
            <a:endParaRPr lang="zh-CN" altLang="en-US" dirty="0"/>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2457889"/>
            <a:ext cx="2152837" cy="1402202"/>
          </a:xfrm>
          <a:prstGeom prst="rect">
            <a:avLst/>
          </a:prstGeom>
        </p:spPr>
      </p:pic>
      <p:sp>
        <p:nvSpPr>
          <p:cNvPr id="5" name="矩形 4"/>
          <p:cNvSpPr/>
          <p:nvPr/>
        </p:nvSpPr>
        <p:spPr bwMode="auto">
          <a:xfrm>
            <a:off x="3386749" y="2605525"/>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手工设计</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6" name="矩形 5"/>
          <p:cNvSpPr/>
          <p:nvPr/>
        </p:nvSpPr>
        <p:spPr bwMode="auto">
          <a:xfrm>
            <a:off x="6370737" y="2636571"/>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2736213"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5706835"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4721199"/>
            <a:ext cx="2152837" cy="1402202"/>
          </a:xfrm>
          <a:prstGeom prst="rect">
            <a:avLst/>
          </a:prstGeom>
        </p:spPr>
      </p:pic>
      <p:sp>
        <p:nvSpPr>
          <p:cNvPr id="10" name="矩形 9"/>
          <p:cNvSpPr/>
          <p:nvPr/>
        </p:nvSpPr>
        <p:spPr bwMode="auto">
          <a:xfrm>
            <a:off x="3395176"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学习生成</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11" name="矩形 10"/>
          <p:cNvSpPr/>
          <p:nvPr/>
        </p:nvSpPr>
        <p:spPr bwMode="auto">
          <a:xfrm>
            <a:off x="6384587"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kumimoji="0" lang="zh-CN" altLang="en-US" sz="2400" b="0" i="0" u="none" strike="noStrike" cap="none" normalizeH="0" baseline="0" dirty="0">
              <a:ln>
                <a:noFill/>
              </a:ln>
              <a:solidFill>
                <a:srgbClr val="C00000"/>
              </a:solidFill>
              <a:effectLst/>
            </a:endParaRPr>
          </a:p>
        </p:txBody>
      </p:sp>
      <p:cxnSp>
        <p:nvCxnSpPr>
          <p:cNvPr id="12" name="直接箭头连接符 11"/>
          <p:cNvCxnSpPr/>
          <p:nvPr/>
        </p:nvCxnSpPr>
        <p:spPr bwMode="auto">
          <a:xfrm>
            <a:off x="2747104" y="5422300"/>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5720685" y="5499527"/>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642" y="21147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单层神经网络（感知</a:t>
            </a:r>
            <a:r>
              <a:rPr lang="zh-CN" altLang="en-US" dirty="0">
                <a:latin typeface="黑体" panose="02010609060101010101" pitchFamily="49" charset="-122"/>
                <a:ea typeface="黑体" panose="02010609060101010101" pitchFamily="49" charset="-122"/>
              </a:rPr>
              <a:t>机</a:t>
            </a:r>
            <a:r>
              <a:rPr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27651" name="内容占位符 2"/>
          <p:cNvSpPr>
            <a:spLocks noGrp="1"/>
          </p:cNvSpPr>
          <p:nvPr>
            <p:ph idx="1"/>
          </p:nvPr>
        </p:nvSpPr>
        <p:spPr>
          <a:xfrm>
            <a:off x="139747" y="1215776"/>
            <a:ext cx="4104084" cy="3888581"/>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假如要预测的目标不再是一个值，而是一个向量，例如</a:t>
            </a:r>
            <a:r>
              <a:rPr lang="en-US" altLang="zh-CN" sz="2000" b="1" dirty="0">
                <a:latin typeface="黑体" panose="02010609060101010101" pitchFamily="49" charset="-122"/>
                <a:ea typeface="黑体" panose="02010609060101010101" pitchFamily="49" charset="-122"/>
              </a:rPr>
              <a:t>[2,3]</a:t>
            </a:r>
            <a:r>
              <a:rPr altLang="en-US" sz="2000" b="1" dirty="0">
                <a:latin typeface="黑体" panose="02010609060101010101" pitchFamily="49" charset="-122"/>
                <a:ea typeface="黑体" panose="02010609060101010101" pitchFamily="49" charset="-122"/>
              </a:rPr>
              <a:t>。那么可以在输出层再增加一个“输出单元”。</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下图显示了带有</a:t>
            </a:r>
            <a:r>
              <a:rPr altLang="en-US" sz="2000" b="1" dirty="0">
                <a:solidFill>
                  <a:srgbClr val="C00000"/>
                </a:solidFill>
                <a:latin typeface="黑体" panose="02010609060101010101" pitchFamily="49" charset="-122"/>
                <a:ea typeface="黑体" panose="02010609060101010101" pitchFamily="49" charset="-122"/>
              </a:rPr>
              <a:t>两个输出单元的单层神经网络</a:t>
            </a:r>
            <a:r>
              <a:rPr altLang="en-US" sz="2000" b="1" dirty="0">
                <a:latin typeface="黑体" panose="02010609060101010101" pitchFamily="49" charset="-122"/>
                <a:ea typeface="黑体" panose="02010609060101010101" pitchFamily="49" charset="-122"/>
              </a:rPr>
              <a:t>，其中输出单元</a:t>
            </a:r>
            <a:r>
              <a:rPr lang="en-US" altLang="zh-CN" sz="2000" b="1" dirty="0">
                <a:latin typeface="黑体" panose="02010609060101010101" pitchFamily="49" charset="-122"/>
                <a:ea typeface="黑体" panose="02010609060101010101" pitchFamily="49" charset="-122"/>
              </a:rPr>
              <a:t>z</a:t>
            </a:r>
            <a:r>
              <a:rPr lang="en-US" altLang="zh-CN" sz="2000" b="1" baseline="-25000"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的计算公式如下图。</a:t>
            </a:r>
          </a:p>
        </p:txBody>
      </p:sp>
      <p:pic>
        <p:nvPicPr>
          <p:cNvPr id="2765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2272" y="1160860"/>
            <a:ext cx="3618309"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3382" y="4936331"/>
            <a:ext cx="4593431"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425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深度学习常用软件包</a:t>
            </a:r>
            <a:endParaRPr lang="en-US" altLang="zh-CN" b="1" dirty="0">
              <a:solidFill>
                <a:schemeClr val="tx2"/>
              </a:solidFill>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en-US" altLang="zh-CN" sz="2000" b="1" dirty="0" err="1">
                <a:solidFill>
                  <a:schemeClr val="tx2"/>
                </a:solidFill>
                <a:latin typeface="黑体" panose="02010609060101010101" pitchFamily="49" charset="-122"/>
                <a:ea typeface="黑体" panose="02010609060101010101" pitchFamily="49" charset="-122"/>
              </a:rPr>
              <a:t>Tensorflow</a:t>
            </a:r>
            <a:endParaRPr lang="en-US" altLang="zh-CN" sz="2000" b="1" dirty="0">
              <a:solidFill>
                <a:schemeClr val="tx2"/>
              </a:solidFill>
              <a:latin typeface="黑体" panose="02010609060101010101" pitchFamily="49" charset="-122"/>
              <a:ea typeface="黑体" panose="02010609060101010101" pitchFamily="49" charset="-122"/>
            </a:endParaRPr>
          </a:p>
          <a:p>
            <a:pPr marL="0" indent="0">
              <a:buNone/>
            </a:pPr>
            <a:r>
              <a:rPr lang="en-US" altLang="zh-CN" sz="2000" b="1" dirty="0">
                <a:latin typeface="黑体" panose="02010609060101010101" pitchFamily="49" charset="-122"/>
                <a:ea typeface="黑体" panose="02010609060101010101" pitchFamily="49" charset="-122"/>
                <a:hlinkClick r:id="rId2"/>
              </a:rPr>
              <a:t>  https://www.tensorflow.org/</a:t>
            </a:r>
            <a:endParaRPr lang="en-US" altLang="zh-CN" sz="2000" b="1" dirty="0">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en-US" altLang="zh-CN" sz="2000" b="1" dirty="0" err="1">
                <a:solidFill>
                  <a:schemeClr val="tx2"/>
                </a:solidFill>
                <a:latin typeface="黑体" panose="02010609060101010101" pitchFamily="49" charset="-122"/>
                <a:ea typeface="黑体" panose="02010609060101010101" pitchFamily="49" charset="-122"/>
              </a:rPr>
              <a:t>PyTorch</a:t>
            </a:r>
            <a:endParaRPr lang="en-US" altLang="zh-CN" sz="2000" b="1" dirty="0">
              <a:solidFill>
                <a:schemeClr val="tx2"/>
              </a:solidFill>
              <a:latin typeface="黑体" panose="02010609060101010101" pitchFamily="49" charset="-122"/>
              <a:ea typeface="黑体" panose="02010609060101010101" pitchFamily="49" charset="-122"/>
            </a:endParaRPr>
          </a:p>
          <a:p>
            <a:pPr marL="0" indent="0">
              <a:buNone/>
            </a:pPr>
            <a:r>
              <a:rPr lang="en-US" altLang="zh-CN" b="1" dirty="0">
                <a:solidFill>
                  <a:srgbClr val="013990"/>
                </a:solidFill>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hlinkClick r:id="rId3"/>
              </a:rPr>
              <a:t>https://Pytorch.org/</a:t>
            </a:r>
            <a:endParaRPr lang="en-US" altLang="zh-CN" sz="2000" b="1" dirty="0">
              <a:latin typeface="黑体" panose="02010609060101010101" pitchFamily="49" charset="-122"/>
              <a:ea typeface="黑体" panose="02010609060101010101" pitchFamily="49" charset="-122"/>
            </a:endParaRPr>
          </a:p>
          <a:p>
            <a:pPr marL="0" indent="0">
              <a:buNone/>
            </a:pPr>
            <a:endParaRPr lang="en-US" altLang="zh-CN" sz="2000" b="1" dirty="0">
              <a:latin typeface="黑体" panose="02010609060101010101" pitchFamily="49" charset="-122"/>
              <a:ea typeface="黑体" panose="02010609060101010101" pitchFamily="49" charset="-122"/>
            </a:endParaRPr>
          </a:p>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神经网络基础教材</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en-US" altLang="zh-CN" b="1" dirty="0">
                <a:solidFill>
                  <a:srgbClr val="013990"/>
                </a:solidFill>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http://hagan.okstate.edu/</a:t>
            </a:r>
            <a:endParaRPr lang="zh-CN" altLang="en-US" sz="2000" b="1" dirty="0">
              <a:latin typeface="黑体" panose="02010609060101010101" pitchFamily="49" charset="-122"/>
              <a:ea typeface="黑体" panose="02010609060101010101" pitchFamily="49" charset="-122"/>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26836520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4"/>
            <a:ext cx="1379264" cy="758024"/>
          </a:xfrm>
        </p:spPr>
        <p:txBody>
          <a:bodyPr/>
          <a:lstStyle/>
          <a:p>
            <a:r>
              <a:rPr lang="zh-CN" altLang="en-US" dirty="0">
                <a:latin typeface="黑体" panose="02010609060101010101" pitchFamily="49" charset="-122"/>
                <a:ea typeface="黑体" panose="02010609060101010101" pitchFamily="49" charset="-122"/>
              </a:rPr>
              <a:t>教 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858" y="889418"/>
            <a:ext cx="4327141" cy="559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0276" t="2686" r="25908" b="5360"/>
          <a:stretch/>
        </p:blipFill>
        <p:spPr>
          <a:xfrm>
            <a:off x="4619838" y="889418"/>
            <a:ext cx="3855703" cy="5555769"/>
          </a:xfrm>
          <a:prstGeom prst="rect">
            <a:avLst/>
          </a:prstGeom>
        </p:spPr>
      </p:pic>
    </p:spTree>
    <p:extLst>
      <p:ext uri="{BB962C8B-B14F-4D97-AF65-F5344CB8AC3E}">
        <p14:creationId xmlns:p14="http://schemas.microsoft.com/office/powerpoint/2010/main" val="3073949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阅读材料</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主流学术期刊</a:t>
            </a:r>
            <a:endParaRPr lang="en-US" altLang="zh-CN" b="1" dirty="0">
              <a:solidFill>
                <a:schemeClr val="tx2"/>
              </a:solidFill>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Neural Computation</a:t>
            </a:r>
          </a:p>
          <a:p>
            <a:pPr marL="457200" indent="-457200">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Neural Networks</a:t>
            </a:r>
          </a:p>
          <a:p>
            <a:pPr marL="457200" indent="-457200">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IEEE Transactions on Neural Networks and Learning Systems</a:t>
            </a:r>
          </a:p>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国际会议</a:t>
            </a:r>
            <a:endParaRPr lang="en-US" altLang="zh-CN" b="1" dirty="0">
              <a:solidFill>
                <a:schemeClr val="tx2"/>
              </a:solidFill>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国际神经信息处理系统会议（</a:t>
            </a:r>
            <a:r>
              <a:rPr lang="en-US" altLang="zh-CN" sz="2000" b="1" dirty="0" err="1">
                <a:latin typeface="黑体" panose="02010609060101010101" pitchFamily="49" charset="-122"/>
                <a:ea typeface="黑体" panose="02010609060101010101" pitchFamily="49" charset="-122"/>
              </a:rPr>
              <a:t>NeurIPS</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国际神经网络联合会议（</a:t>
            </a:r>
            <a:r>
              <a:rPr lang="en-US" altLang="zh-CN" sz="2000" b="1" dirty="0">
                <a:latin typeface="黑体" panose="02010609060101010101" pitchFamily="49" charset="-122"/>
                <a:ea typeface="黑体" panose="02010609060101010101" pitchFamily="49" charset="-122"/>
              </a:rPr>
              <a:t>IJCNN</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marL="342900" indent="-342900">
              <a:lnSpc>
                <a:spcPct val="110000"/>
              </a:lnSpc>
              <a:buSzPct val="120000"/>
            </a:pPr>
            <a:r>
              <a:rPr lang="zh-CN" altLang="en-US" b="1" dirty="0">
                <a:solidFill>
                  <a:schemeClr val="tx2"/>
                </a:solidFill>
                <a:latin typeface="黑体" panose="02010609060101010101" pitchFamily="49" charset="-122"/>
                <a:ea typeface="黑体" panose="02010609060101010101" pitchFamily="49" charset="-122"/>
              </a:rPr>
              <a:t>区域性国际会议</a:t>
            </a:r>
            <a:endParaRPr lang="en-US" altLang="zh-CN" b="1" dirty="0">
              <a:solidFill>
                <a:schemeClr val="tx2"/>
              </a:solidFill>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欧洲神经网络会议（</a:t>
            </a:r>
            <a:r>
              <a:rPr lang="en-US" altLang="zh-CN" sz="2000" b="1" dirty="0">
                <a:latin typeface="黑体" panose="02010609060101010101" pitchFamily="49" charset="-122"/>
                <a:ea typeface="黑体" panose="02010609060101010101" pitchFamily="49" charset="-122"/>
              </a:rPr>
              <a:t>ICANN</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亚太神经网络会议（</a:t>
            </a:r>
            <a:r>
              <a:rPr lang="en-US" altLang="zh-CN" sz="2000" b="1" dirty="0">
                <a:latin typeface="黑体" panose="02010609060101010101" pitchFamily="49" charset="-122"/>
                <a:ea typeface="黑体" panose="02010609060101010101" pitchFamily="49" charset="-122"/>
              </a:rPr>
              <a:t>ICONIP</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23392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158" y="22689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单层神经网络（感知</a:t>
            </a:r>
            <a:r>
              <a:rPr lang="zh-CN" altLang="en-US" dirty="0">
                <a:latin typeface="黑体" panose="02010609060101010101" pitchFamily="49" charset="-122"/>
                <a:ea typeface="黑体" panose="02010609060101010101" pitchFamily="49" charset="-122"/>
              </a:rPr>
              <a:t>机</a:t>
            </a:r>
            <a:r>
              <a:rPr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28675" name="内容占位符 2"/>
          <p:cNvSpPr>
            <a:spLocks noGrp="1"/>
          </p:cNvSpPr>
          <p:nvPr>
            <p:ph idx="1"/>
          </p:nvPr>
        </p:nvSpPr>
        <p:spPr>
          <a:xfrm>
            <a:off x="145157" y="1302544"/>
            <a:ext cx="4515129" cy="3888581"/>
          </a:xfrm>
        </p:spPr>
        <p:txBody>
          <a:bodyPr>
            <a:normAutofit/>
          </a:bodyPr>
          <a:lstStyle/>
          <a:p>
            <a:pPr eaLnBrk="1" hangingPunct="1">
              <a:lnSpc>
                <a:spcPct val="150000"/>
              </a:lnSpc>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假如要预测的目标不再是一个值，而是一个向量，例如</a:t>
            </a:r>
            <a:r>
              <a:rPr lang="en-US" altLang="zh-CN" sz="2000" b="1" dirty="0">
                <a:latin typeface="黑体" panose="02010609060101010101" pitchFamily="49" charset="-122"/>
                <a:ea typeface="黑体" panose="02010609060101010101" pitchFamily="49" charset="-122"/>
              </a:rPr>
              <a:t>[2,3]</a:t>
            </a:r>
            <a:r>
              <a:rPr altLang="en-US" sz="2000" b="1" dirty="0">
                <a:latin typeface="黑体" panose="02010609060101010101" pitchFamily="49" charset="-122"/>
                <a:ea typeface="黑体" panose="02010609060101010101" pitchFamily="49" charset="-122"/>
              </a:rPr>
              <a:t>。那么可以在输出层再增加一个“输出单元”。</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下图显示了带有</a:t>
            </a:r>
            <a:r>
              <a:rPr altLang="en-US" sz="2000" b="1" dirty="0">
                <a:solidFill>
                  <a:srgbClr val="C00000"/>
                </a:solidFill>
                <a:latin typeface="黑体" panose="02010609060101010101" pitchFamily="49" charset="-122"/>
                <a:ea typeface="黑体" panose="02010609060101010101" pitchFamily="49" charset="-122"/>
              </a:rPr>
              <a:t>两个输出单元的单层神经网络</a:t>
            </a:r>
            <a:r>
              <a:rPr altLang="en-US" sz="2000" b="1" dirty="0">
                <a:latin typeface="黑体" panose="02010609060101010101" pitchFamily="49" charset="-122"/>
                <a:ea typeface="黑体" panose="02010609060101010101" pitchFamily="49" charset="-122"/>
              </a:rPr>
              <a:t>，其中输出单元</a:t>
            </a:r>
            <a:r>
              <a:rPr lang="en-US" altLang="zh-CN" sz="2000" b="1" dirty="0">
                <a:latin typeface="黑体" panose="02010609060101010101" pitchFamily="49" charset="-122"/>
                <a:ea typeface="黑体" panose="02010609060101010101" pitchFamily="49" charset="-122"/>
              </a:rPr>
              <a:t>z</a:t>
            </a:r>
            <a:r>
              <a:rPr lang="en-US" altLang="zh-CN" sz="2000" b="1" baseline="-25000" dirty="0">
                <a:latin typeface="黑体" panose="02010609060101010101" pitchFamily="49" charset="-122"/>
                <a:ea typeface="黑体" panose="02010609060101010101" pitchFamily="49" charset="-122"/>
              </a:rPr>
              <a:t>2</a:t>
            </a:r>
            <a:r>
              <a:rPr altLang="en-US" sz="2000" b="1" dirty="0">
                <a:latin typeface="黑体" panose="02010609060101010101" pitchFamily="49" charset="-122"/>
                <a:ea typeface="黑体" panose="02010609060101010101" pitchFamily="49" charset="-122"/>
              </a:rPr>
              <a:t>的计算公式如下图。</a:t>
            </a:r>
          </a:p>
        </p:txBody>
      </p:sp>
      <p:pic>
        <p:nvPicPr>
          <p:cNvPr id="2867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2273" y="998935"/>
            <a:ext cx="373499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0304" y="4941094"/>
            <a:ext cx="4450556"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06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076" y="163838"/>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单层神经网络（感知</a:t>
            </a:r>
            <a:r>
              <a:rPr lang="zh-CN" altLang="en-US" dirty="0">
                <a:latin typeface="黑体" panose="02010609060101010101" pitchFamily="49" charset="-122"/>
                <a:ea typeface="黑体" panose="02010609060101010101" pitchFamily="49" charset="-122"/>
              </a:rPr>
              <a:t>机</a:t>
            </a:r>
            <a:r>
              <a:rPr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29699" name="内容占位符 2"/>
          <p:cNvSpPr>
            <a:spLocks noGrp="1"/>
          </p:cNvSpPr>
          <p:nvPr>
            <p:ph idx="1"/>
          </p:nvPr>
        </p:nvSpPr>
        <p:spPr>
          <a:xfrm>
            <a:off x="32147" y="1034654"/>
            <a:ext cx="4861322" cy="3348038"/>
          </a:xfrm>
        </p:spPr>
        <p:txBody>
          <a:bodyPr>
            <a:normAutofit/>
          </a:bodyPr>
          <a:lstStyle/>
          <a:p>
            <a:pPr eaLnBrk="1" hangingPunct="1">
              <a:lnSpc>
                <a:spcPct val="150000"/>
              </a:lnSpc>
            </a:pPr>
            <a:r>
              <a:rPr altLang="en-US" sz="2000" dirty="0"/>
              <a:t> </a:t>
            </a:r>
            <a:r>
              <a:rPr altLang="en-US" sz="2000" b="1" dirty="0">
                <a:latin typeface="黑体" panose="02010609060101010101" pitchFamily="49" charset="-122"/>
                <a:ea typeface="黑体" panose="02010609060101010101" pitchFamily="49" charset="-122"/>
              </a:rPr>
              <a:t>会发现这两个公式就是线性代数方程组。因此可以用矩阵乘法来表达这两个公式。</a:t>
            </a:r>
          </a:p>
        </p:txBody>
      </p:sp>
      <p:pic>
        <p:nvPicPr>
          <p:cNvPr id="2970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8047" y="1034654"/>
            <a:ext cx="3348038" cy="407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841" y="2726532"/>
            <a:ext cx="3829050" cy="85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3419" y="4555331"/>
            <a:ext cx="13716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3764756"/>
            <a:ext cx="1543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4570810"/>
            <a:ext cx="1032272"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60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406" y="14644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感知</a:t>
            </a:r>
            <a:r>
              <a:rPr lang="zh-CN" altLang="en-US" dirty="0">
                <a:latin typeface="黑体" panose="02010609060101010101" pitchFamily="49" charset="-122"/>
                <a:ea typeface="黑体" panose="02010609060101010101" pitchFamily="49" charset="-122"/>
              </a:rPr>
              <a:t>机</a:t>
            </a:r>
            <a:r>
              <a:rPr altLang="en-US" dirty="0" err="1">
                <a:latin typeface="黑体" panose="02010609060101010101" pitchFamily="49" charset="-122"/>
                <a:ea typeface="黑体" panose="02010609060101010101" pitchFamily="49" charset="-122"/>
              </a:rPr>
              <a:t>的例子</a:t>
            </a:r>
            <a:endParaRPr altLang="zh-CN" dirty="0">
              <a:latin typeface="黑体" panose="02010609060101010101" pitchFamily="49" charset="-122"/>
              <a:ea typeface="黑体" panose="02010609060101010101" pitchFamily="49" charset="-122"/>
            </a:endParaRPr>
          </a:p>
        </p:txBody>
      </p:sp>
      <p:sp>
        <p:nvSpPr>
          <p:cNvPr id="30723" name="内容占位符 2"/>
          <p:cNvSpPr>
            <a:spLocks noGrp="1"/>
          </p:cNvSpPr>
          <p:nvPr>
            <p:ph idx="1"/>
          </p:nvPr>
        </p:nvSpPr>
        <p:spPr>
          <a:xfrm>
            <a:off x="161925" y="1114877"/>
            <a:ext cx="4861322" cy="1502199"/>
          </a:xfrm>
        </p:spPr>
        <p:txBody>
          <a:bodyPr vert="horz" lIns="91440" tIns="46800" rIns="91440" bIns="45720" rtlCol="0">
            <a:normAutofit/>
          </a:bodyPr>
          <a:lstStyle/>
          <a:p>
            <a:pPr>
              <a:lnSpc>
                <a:spcPct val="150000"/>
              </a:lnSpc>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城里正在举办一年一度的游戏动漫展览，小明拿不定主意，周末要不要去参观。他决定考虑三个因素。</a:t>
            </a:r>
            <a:endParaRPr lang="en-US" altLang="zh-CN" sz="2000" b="1" dirty="0">
              <a:latin typeface="黑体" panose="02010609060101010101" pitchFamily="49" charset="-122"/>
              <a:ea typeface="黑体" panose="02010609060101010101" pitchFamily="49" charset="-122"/>
            </a:endParaRPr>
          </a:p>
          <a:p>
            <a:pPr>
              <a:lnSpc>
                <a:spcPct val="150000"/>
              </a:lnSpc>
            </a:pPr>
            <a:endParaRPr lang="en-US" altLang="zh-CN" sz="2000" dirty="0">
              <a:latin typeface="+mn-ea"/>
              <a:ea typeface="+mn-ea"/>
            </a:endParaRPr>
          </a:p>
          <a:p>
            <a:pPr>
              <a:lnSpc>
                <a:spcPct val="150000"/>
              </a:lnSpc>
            </a:pPr>
            <a:endParaRPr lang="en-US" altLang="zh-CN" sz="2000" dirty="0">
              <a:latin typeface="+mn-ea"/>
              <a:ea typeface="+mn-ea"/>
            </a:endParaRPr>
          </a:p>
        </p:txBody>
      </p:sp>
      <p:pic>
        <p:nvPicPr>
          <p:cNvPr id="30724"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544" y="1052513"/>
            <a:ext cx="3874294" cy="285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100" y="2617076"/>
            <a:ext cx="3596760" cy="153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内容占位符 2"/>
          <p:cNvSpPr txBox="1">
            <a:spLocks/>
          </p:cNvSpPr>
          <p:nvPr/>
        </p:nvSpPr>
        <p:spPr bwMode="auto">
          <a:xfrm>
            <a:off x="144066" y="4238625"/>
            <a:ext cx="8533209" cy="1350169"/>
          </a:xfrm>
          <a:prstGeom prst="rect">
            <a:avLst/>
          </a:prstGeom>
        </p:spPr>
        <p:txBody>
          <a:bodyPr vert="horz" lIns="91440" tIns="46800" rIns="91440" bIns="45720" rtlCol="0">
            <a:normAutofit fontScale="92500" lnSpcReduction="10000"/>
          </a:bodyPr>
          <a:lstStyle>
            <a:lvl1pPr marL="228600" indent="-360000">
              <a:lnSpc>
                <a:spcPct val="150000"/>
              </a:lnSpc>
              <a:spcBef>
                <a:spcPts val="1000"/>
              </a:spcBef>
              <a:buClr>
                <a:schemeClr val="accent1"/>
              </a:buClr>
              <a:buSzPct val="100000"/>
              <a:buFont typeface="Wingdings" panose="05000000000000000000" pitchFamily="2" charset="2"/>
              <a:buChar char="p"/>
              <a:defRPr lang="zh-CN" altLang="en-US" sz="2000" baseline="0" dirty="0" smtClean="0">
                <a:latin typeface="+mn-ea"/>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zh-CN" altLang="en-US" b="1" dirty="0">
                <a:latin typeface="黑体" panose="02010609060101010101" pitchFamily="49" charset="-122"/>
                <a:ea typeface="黑体" panose="02010609060101010101" pitchFamily="49" charset="-122"/>
              </a:rPr>
              <a:t>这就构成一个感知机。上面三个因素就是外部输入，最后的决定就是感知机的输出。如果三个因素都是 </a:t>
            </a:r>
            <a:r>
              <a:rPr lang="en-US" altLang="zh-CN" b="1" dirty="0">
                <a:latin typeface="黑体" panose="02010609060101010101" pitchFamily="49" charset="-122"/>
                <a:ea typeface="黑体" panose="02010609060101010101" pitchFamily="49" charset="-122"/>
              </a:rPr>
              <a:t>Yes</a:t>
            </a:r>
            <a:r>
              <a:rPr lang="zh-CN" altLang="en-US" b="1" dirty="0">
                <a:latin typeface="黑体" panose="02010609060101010101" pitchFamily="49" charset="-122"/>
                <a:ea typeface="黑体" panose="02010609060101010101" pitchFamily="49" charset="-122"/>
              </a:rPr>
              <a:t>（使用</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表示），输出就是</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（去参观）；如果都是 </a:t>
            </a:r>
            <a:r>
              <a:rPr lang="en-US" altLang="zh-CN" b="1" dirty="0">
                <a:latin typeface="黑体" panose="02010609060101010101" pitchFamily="49" charset="-122"/>
                <a:ea typeface="黑体" panose="02010609060101010101" pitchFamily="49" charset="-122"/>
              </a:rPr>
              <a:t>No</a:t>
            </a:r>
            <a:r>
              <a:rPr lang="zh-CN" altLang="en-US" b="1" dirty="0">
                <a:latin typeface="黑体" panose="02010609060101010101" pitchFamily="49" charset="-122"/>
                <a:ea typeface="黑体" panose="02010609060101010101" pitchFamily="49" charset="-122"/>
              </a:rPr>
              <a:t>（使用</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表示），输出就是</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（不去参观）。</a:t>
            </a:r>
          </a:p>
        </p:txBody>
      </p:sp>
    </p:spTree>
    <p:extLst>
      <p:ext uri="{BB962C8B-B14F-4D97-AF65-F5344CB8AC3E}">
        <p14:creationId xmlns:p14="http://schemas.microsoft.com/office/powerpoint/2010/main" val="1758242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569" y="13180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感知</a:t>
            </a:r>
            <a:r>
              <a:rPr lang="zh-CN" altLang="en-US" dirty="0">
                <a:latin typeface="黑体" panose="02010609060101010101" pitchFamily="49" charset="-122"/>
                <a:ea typeface="黑体" panose="02010609060101010101" pitchFamily="49" charset="-122"/>
              </a:rPr>
              <a:t>机</a:t>
            </a:r>
            <a:r>
              <a:rPr altLang="en-US" dirty="0" err="1">
                <a:latin typeface="黑体" panose="02010609060101010101" pitchFamily="49" charset="-122"/>
                <a:ea typeface="黑体" panose="02010609060101010101" pitchFamily="49" charset="-122"/>
              </a:rPr>
              <a:t>的例子</a:t>
            </a:r>
            <a:endParaRPr altLang="zh-CN" dirty="0">
              <a:latin typeface="黑体" panose="02010609060101010101" pitchFamily="49" charset="-122"/>
              <a:ea typeface="黑体" panose="02010609060101010101" pitchFamily="49" charset="-122"/>
            </a:endParaRPr>
          </a:p>
        </p:txBody>
      </p:sp>
      <p:sp>
        <p:nvSpPr>
          <p:cNvPr id="31747" name="内容占位符 2"/>
          <p:cNvSpPr>
            <a:spLocks noGrp="1"/>
          </p:cNvSpPr>
          <p:nvPr>
            <p:ph idx="1"/>
          </p:nvPr>
        </p:nvSpPr>
        <p:spPr>
          <a:xfrm>
            <a:off x="133442" y="1020283"/>
            <a:ext cx="9054703" cy="4314767"/>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权重和阈值</a:t>
            </a:r>
            <a:r>
              <a:rPr lang="en-US" altLang="zh-CN" sz="2000" b="1" dirty="0">
                <a:latin typeface="黑体" panose="02010609060101010101" pitchFamily="49" charset="-122"/>
                <a:ea typeface="黑体" panose="02010609060101010101" pitchFamily="49" charset="-122"/>
              </a:rPr>
              <a:t>: </a:t>
            </a:r>
            <a:r>
              <a:rPr altLang="en-US" sz="2000" b="1" dirty="0">
                <a:latin typeface="黑体" panose="02010609060101010101" pitchFamily="49" charset="-122"/>
                <a:ea typeface="黑体" panose="02010609060101010101" pitchFamily="49" charset="-122"/>
              </a:rPr>
              <a:t>如果某些因素成立，另一些因素不成立，输出是什么？比如，周末是好天气，门票也不贵，但是小明找不到同伴，他还要不要去参观呢？</a:t>
            </a:r>
          </a:p>
          <a:p>
            <a:pPr eaLnBrk="1" hangingPunct="1">
              <a:lnSpc>
                <a:spcPct val="150000"/>
              </a:lnSpc>
            </a:pPr>
            <a:r>
              <a:rPr altLang="en-US" sz="2000" b="1" dirty="0">
                <a:latin typeface="黑体" panose="02010609060101010101" pitchFamily="49" charset="-122"/>
                <a:ea typeface="黑体" panose="02010609060101010101" pitchFamily="49" charset="-122"/>
              </a:rPr>
              <a:t>现实中，各种因素很少具有同等重要性：某些因素是决定性因素，另一些因素是次要因素。因此，可以给这些因素指定权重（</a:t>
            </a:r>
            <a:r>
              <a:rPr lang="en-US" altLang="zh-CN" sz="2000" b="1" dirty="0">
                <a:latin typeface="黑体" panose="02010609060101010101" pitchFamily="49" charset="-122"/>
                <a:ea typeface="黑体" panose="02010609060101010101" pitchFamily="49" charset="-122"/>
              </a:rPr>
              <a:t>weight</a:t>
            </a:r>
            <a:r>
              <a:rPr altLang="en-US" sz="2000" b="1" dirty="0">
                <a:latin typeface="黑体" panose="02010609060101010101" pitchFamily="49" charset="-122"/>
                <a:ea typeface="黑体" panose="02010609060101010101" pitchFamily="49" charset="-122"/>
              </a:rPr>
              <a:t>），代表它们不同的重要性。</a:t>
            </a:r>
            <a:endParaRPr lang="en-US" altLang="zh-CN" sz="2000" b="1" dirty="0">
              <a:latin typeface="黑体" panose="02010609060101010101" pitchFamily="49" charset="-122"/>
              <a:ea typeface="黑体" panose="02010609060101010101" pitchFamily="49" charset="-122"/>
            </a:endParaRPr>
          </a:p>
          <a:p>
            <a:pPr marL="0" indent="0" eaLnBrk="1" hangingPunct="1">
              <a:lnSpc>
                <a:spcPct val="150000"/>
              </a:lnSpc>
              <a:buNone/>
            </a:pPr>
            <a:r>
              <a:rPr lang="en-US" altLang="zh-CN" sz="2000" dirty="0">
                <a:latin typeface="+mn-ea"/>
                <a:ea typeface="+mn-ea"/>
              </a:rPr>
              <a:t>   </a:t>
            </a:r>
          </a:p>
          <a:p>
            <a:pPr eaLnBrk="1" hangingPunct="1">
              <a:lnSpc>
                <a:spcPct val="150000"/>
              </a:lnSpc>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表示天气是决定性因素，同伴和价格都是次要因素。</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dirty="0">
              <a:latin typeface="+mn-ea"/>
              <a:ea typeface="+mn-ea"/>
            </a:endParaRPr>
          </a:p>
        </p:txBody>
      </p:sp>
      <p:pic>
        <p:nvPicPr>
          <p:cNvPr id="3174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116" y="3703222"/>
            <a:ext cx="1846660" cy="129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265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975" y="17760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感知</a:t>
            </a:r>
            <a:r>
              <a:rPr lang="zh-CN" altLang="en-US" dirty="0">
                <a:latin typeface="黑体" panose="02010609060101010101" pitchFamily="49" charset="-122"/>
                <a:ea typeface="黑体" panose="02010609060101010101" pitchFamily="49" charset="-122"/>
              </a:rPr>
              <a:t>机</a:t>
            </a:r>
            <a:r>
              <a:rPr altLang="en-US" dirty="0" err="1">
                <a:latin typeface="黑体" panose="02010609060101010101" pitchFamily="49" charset="-122"/>
                <a:ea typeface="黑体" panose="02010609060101010101" pitchFamily="49" charset="-122"/>
              </a:rPr>
              <a:t>的例子</a:t>
            </a:r>
            <a:endParaRPr altLang="zh-CN" dirty="0">
              <a:latin typeface="黑体" panose="02010609060101010101" pitchFamily="49" charset="-122"/>
              <a:ea typeface="黑体" panose="02010609060101010101" pitchFamily="49" charset="-122"/>
            </a:endParaRPr>
          </a:p>
        </p:txBody>
      </p:sp>
      <p:sp>
        <p:nvSpPr>
          <p:cNvPr id="32771" name="内容占位符 2"/>
          <p:cNvSpPr>
            <a:spLocks noGrp="1"/>
          </p:cNvSpPr>
          <p:nvPr>
            <p:ph idx="1"/>
          </p:nvPr>
        </p:nvSpPr>
        <p:spPr>
          <a:xfrm>
            <a:off x="89297" y="1013978"/>
            <a:ext cx="9054703" cy="3402806"/>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如果三个因素都为</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，它们乘以权重的总和就是 </a:t>
            </a:r>
            <a:r>
              <a:rPr lang="en-US" altLang="zh-CN" sz="2000" b="1" dirty="0">
                <a:latin typeface="黑体" panose="02010609060101010101" pitchFamily="49" charset="-122"/>
                <a:ea typeface="黑体" panose="02010609060101010101" pitchFamily="49" charset="-122"/>
              </a:rPr>
              <a:t>8 + 4 + 4 = 16</a:t>
            </a:r>
            <a:r>
              <a:rPr altLang="en-US" sz="2000" b="1" dirty="0">
                <a:latin typeface="黑体" panose="02010609060101010101" pitchFamily="49" charset="-122"/>
                <a:ea typeface="黑体" panose="02010609060101010101" pitchFamily="49" charset="-122"/>
              </a:rPr>
              <a:t>。如果天气和价格因素为</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，同伴因素为</a:t>
            </a:r>
            <a:r>
              <a:rPr lang="en-US" altLang="zh-CN" sz="2000" b="1" dirty="0">
                <a:latin typeface="黑体" panose="02010609060101010101" pitchFamily="49" charset="-122"/>
                <a:ea typeface="黑体" panose="02010609060101010101" pitchFamily="49" charset="-122"/>
              </a:rPr>
              <a:t>0</a:t>
            </a:r>
            <a:r>
              <a:rPr altLang="en-US" sz="2000" b="1" dirty="0">
                <a:latin typeface="黑体" panose="02010609060101010101" pitchFamily="49" charset="-122"/>
                <a:ea typeface="黑体" panose="02010609060101010101" pitchFamily="49" charset="-122"/>
              </a:rPr>
              <a:t>，总和就变为 </a:t>
            </a:r>
            <a:r>
              <a:rPr lang="en-US" altLang="zh-CN" sz="2000" b="1" dirty="0">
                <a:latin typeface="黑体" panose="02010609060101010101" pitchFamily="49" charset="-122"/>
                <a:ea typeface="黑体" panose="02010609060101010101" pitchFamily="49" charset="-122"/>
              </a:rPr>
              <a:t>8 + 0 + 4 = 12</a:t>
            </a:r>
            <a:r>
              <a:rPr altLang="en-US" sz="2000" b="1" dirty="0">
                <a:latin typeface="黑体" panose="02010609060101010101" pitchFamily="49" charset="-122"/>
                <a:ea typeface="黑体" panose="02010609060101010101" pitchFamily="49" charset="-122"/>
              </a:rPr>
              <a:t>。</a:t>
            </a:r>
          </a:p>
          <a:p>
            <a:pPr eaLnBrk="1" hangingPunct="1">
              <a:lnSpc>
                <a:spcPct val="150000"/>
              </a:lnSpc>
            </a:pPr>
            <a:r>
              <a:rPr altLang="en-US" sz="2000" b="1" dirty="0">
                <a:latin typeface="黑体" panose="02010609060101010101" pitchFamily="49" charset="-122"/>
                <a:ea typeface="黑体" panose="02010609060101010101" pitchFamily="49" charset="-122"/>
              </a:rPr>
              <a:t>还需要指定一个阈值（</a:t>
            </a:r>
            <a:r>
              <a:rPr lang="en-US" altLang="zh-CN" sz="2000" b="1" dirty="0">
                <a:latin typeface="黑体" panose="02010609060101010101" pitchFamily="49" charset="-122"/>
                <a:ea typeface="黑体" panose="02010609060101010101" pitchFamily="49" charset="-122"/>
              </a:rPr>
              <a:t>threshold</a:t>
            </a:r>
            <a:r>
              <a:rPr altLang="en-US" sz="2000" b="1" dirty="0">
                <a:latin typeface="黑体" panose="02010609060101010101" pitchFamily="49" charset="-122"/>
                <a:ea typeface="黑体" panose="02010609060101010101" pitchFamily="49" charset="-122"/>
              </a:rPr>
              <a:t>）。如果总和大于阈值，感知器输出</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，否则输出</a:t>
            </a:r>
            <a:r>
              <a:rPr lang="en-US" altLang="zh-CN" sz="2000" b="1" dirty="0">
                <a:latin typeface="黑体" panose="02010609060101010101" pitchFamily="49" charset="-122"/>
                <a:ea typeface="黑体" panose="02010609060101010101" pitchFamily="49" charset="-122"/>
              </a:rPr>
              <a:t>0</a:t>
            </a:r>
            <a:r>
              <a:rPr altLang="en-US" sz="2000" b="1" dirty="0">
                <a:latin typeface="黑体" panose="02010609060101010101" pitchFamily="49" charset="-122"/>
                <a:ea typeface="黑体" panose="02010609060101010101" pitchFamily="49" charset="-122"/>
              </a:rPr>
              <a:t>。假定阈值为</a:t>
            </a:r>
            <a:r>
              <a:rPr lang="en-US" altLang="zh-CN" sz="2000" b="1" dirty="0">
                <a:latin typeface="黑体" panose="02010609060101010101" pitchFamily="49" charset="-122"/>
                <a:ea typeface="黑体" panose="02010609060101010101" pitchFamily="49" charset="-122"/>
              </a:rPr>
              <a:t>8</a:t>
            </a:r>
            <a:r>
              <a:rPr altLang="en-US" sz="2000" b="1" dirty="0">
                <a:latin typeface="黑体" panose="02010609060101010101" pitchFamily="49" charset="-122"/>
                <a:ea typeface="黑体" panose="02010609060101010101" pitchFamily="49" charset="-122"/>
              </a:rPr>
              <a:t>，那么 </a:t>
            </a:r>
            <a:r>
              <a:rPr lang="en-US" altLang="zh-CN" sz="2000" b="1" dirty="0">
                <a:latin typeface="黑体" panose="02010609060101010101" pitchFamily="49" charset="-122"/>
                <a:ea typeface="黑体" panose="02010609060101010101" pitchFamily="49" charset="-122"/>
              </a:rPr>
              <a:t>12 &gt; 8</a:t>
            </a:r>
            <a:r>
              <a:rPr altLang="en-US" sz="2000" b="1" dirty="0">
                <a:latin typeface="黑体" panose="02010609060101010101" pitchFamily="49" charset="-122"/>
                <a:ea typeface="黑体" panose="02010609060101010101" pitchFamily="49" charset="-122"/>
              </a:rPr>
              <a:t>，小明决定去参观。阈值的高低代表了意愿的强烈，阈值越低就表示越想去，越高就越不想去。决策过程使用数学表达如下。</a:t>
            </a:r>
          </a:p>
          <a:p>
            <a:pPr eaLnBrk="1" hangingPunct="1">
              <a:lnSpc>
                <a:spcPct val="150000"/>
              </a:lnSpc>
            </a:pPr>
            <a:endParaRPr lang="en-US" altLang="zh-CN" sz="2000" dirty="0">
              <a:latin typeface="+mn-ea"/>
              <a:ea typeface="+mn-ea"/>
            </a:endParaRPr>
          </a:p>
        </p:txBody>
      </p:sp>
      <p:pic>
        <p:nvPicPr>
          <p:cNvPr id="3277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4217" y="4238625"/>
            <a:ext cx="5917406" cy="108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83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252" y="13096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感知</a:t>
            </a:r>
            <a:r>
              <a:rPr lang="zh-CN" altLang="en-US" dirty="0">
                <a:latin typeface="黑体" panose="02010609060101010101" pitchFamily="49" charset="-122"/>
                <a:ea typeface="黑体" panose="02010609060101010101" pitchFamily="49" charset="-122"/>
              </a:rPr>
              <a:t>机</a:t>
            </a:r>
            <a:r>
              <a:rPr altLang="en-US" dirty="0" err="1">
                <a:latin typeface="黑体" panose="02010609060101010101" pitchFamily="49" charset="-122"/>
                <a:ea typeface="黑体" panose="02010609060101010101" pitchFamily="49" charset="-122"/>
              </a:rPr>
              <a:t>的负面影响</a:t>
            </a:r>
            <a:endParaRPr altLang="zh-CN" dirty="0">
              <a:latin typeface="黑体" panose="02010609060101010101" pitchFamily="49" charset="-122"/>
              <a:ea typeface="黑体" panose="02010609060101010101" pitchFamily="49" charset="-122"/>
            </a:endParaRPr>
          </a:p>
        </p:txBody>
      </p:sp>
      <p:sp>
        <p:nvSpPr>
          <p:cNvPr id="33795" name="内容占位符 2"/>
          <p:cNvSpPr>
            <a:spLocks noGrp="1"/>
          </p:cNvSpPr>
          <p:nvPr>
            <p:ph idx="1"/>
          </p:nvPr>
        </p:nvSpPr>
        <p:spPr>
          <a:xfrm>
            <a:off x="83004" y="1521619"/>
            <a:ext cx="8977992" cy="3293269"/>
          </a:xfrm>
        </p:spPr>
        <p:txBody>
          <a:bodyPr>
            <a:noAutofit/>
          </a:bodyPr>
          <a:lstStyle/>
          <a:p>
            <a:pPr eaLnBrk="1" hangingPunct="1">
              <a:lnSpc>
                <a:spcPct val="150000"/>
              </a:lnSpc>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感知</a:t>
            </a:r>
            <a:r>
              <a:rPr lang="zh-CN" altLang="en-US" sz="2000" b="1" dirty="0">
                <a:latin typeface="黑体" panose="02010609060101010101" pitchFamily="49" charset="-122"/>
                <a:ea typeface="黑体" panose="02010609060101010101" pitchFamily="49" charset="-122"/>
              </a:rPr>
              <a:t>机</a:t>
            </a:r>
            <a:r>
              <a:rPr altLang="en-US" sz="2000" b="1" dirty="0">
                <a:latin typeface="黑体" panose="02010609060101010101" pitchFamily="49" charset="-122"/>
                <a:ea typeface="黑体" panose="02010609060101010101" pitchFamily="49" charset="-122"/>
              </a:rPr>
              <a:t>只能做简单的线性分类任务。但是当时的人们热情太过于高涨，并没有人清醒的认识到这点。于是，当人工智能领域的巨擘</a:t>
            </a:r>
            <a:r>
              <a:rPr lang="en-US" altLang="zh-CN" sz="2000" b="1" dirty="0">
                <a:latin typeface="黑体" panose="02010609060101010101" pitchFamily="49" charset="-122"/>
                <a:ea typeface="黑体" panose="02010609060101010101" pitchFamily="49" charset="-122"/>
              </a:rPr>
              <a:t>Minsky</a:t>
            </a:r>
            <a:r>
              <a:rPr altLang="en-US" sz="2000" b="1" dirty="0">
                <a:latin typeface="黑体" panose="02010609060101010101" pitchFamily="49" charset="-122"/>
                <a:ea typeface="黑体" panose="02010609060101010101" pitchFamily="49" charset="-122"/>
              </a:rPr>
              <a:t>指出这点时，事态就发生了变化。</a:t>
            </a:r>
          </a:p>
          <a:p>
            <a:pPr eaLnBrk="1" hangingPunct="1">
              <a:lnSpc>
                <a:spcPct val="150000"/>
              </a:lnSpc>
            </a:pPr>
            <a:r>
              <a:rPr lang="en-US" altLang="zh-CN" sz="2000" b="1" dirty="0">
                <a:latin typeface="黑体" panose="02010609060101010101" pitchFamily="49" charset="-122"/>
                <a:ea typeface="黑体" panose="02010609060101010101" pitchFamily="49" charset="-122"/>
              </a:rPr>
              <a:t>Minsky</a:t>
            </a:r>
            <a:r>
              <a:rPr altLang="en-US"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1969</a:t>
            </a:r>
            <a:r>
              <a:rPr altLang="en-US" sz="2000" b="1" dirty="0">
                <a:latin typeface="黑体" panose="02010609060101010101" pitchFamily="49" charset="-122"/>
                <a:ea typeface="黑体" panose="02010609060101010101" pitchFamily="49" charset="-122"/>
              </a:rPr>
              <a:t>年出版了一本叫</a:t>
            </a:r>
            <a:r>
              <a:rPr lang="en-US" altLang="zh-CN" sz="2000" b="1" dirty="0">
                <a:latin typeface="黑体" panose="02010609060101010101" pitchFamily="49" charset="-122"/>
                <a:ea typeface="黑体" panose="02010609060101010101" pitchFamily="49" charset="-122"/>
              </a:rPr>
              <a:t>《Perceptron》</a:t>
            </a:r>
            <a:r>
              <a:rPr altLang="en-US" sz="2000" b="1" dirty="0">
                <a:latin typeface="黑体" panose="02010609060101010101" pitchFamily="49" charset="-122"/>
                <a:ea typeface="黑体" panose="02010609060101010101" pitchFamily="49" charset="-122"/>
              </a:rPr>
              <a:t>的书，里面用详细的数学证明了感知</a:t>
            </a:r>
            <a:r>
              <a:rPr lang="zh-CN" altLang="en-US" sz="2000" b="1" dirty="0">
                <a:latin typeface="黑体" panose="02010609060101010101" pitchFamily="49" charset="-122"/>
                <a:ea typeface="黑体" panose="02010609060101010101" pitchFamily="49" charset="-122"/>
              </a:rPr>
              <a:t>机</a:t>
            </a:r>
            <a:r>
              <a:rPr altLang="en-US" sz="2000" b="1" dirty="0">
                <a:latin typeface="黑体" panose="02010609060101010101" pitchFamily="49" charset="-122"/>
                <a:ea typeface="黑体" panose="02010609060101010101" pitchFamily="49" charset="-122"/>
              </a:rPr>
              <a:t>的弱点，尤其是感知</a:t>
            </a:r>
            <a:r>
              <a:rPr lang="zh-CN" altLang="en-US" sz="2000" b="1" dirty="0">
                <a:latin typeface="黑体" panose="02010609060101010101" pitchFamily="49" charset="-122"/>
                <a:ea typeface="黑体" panose="02010609060101010101" pitchFamily="49" charset="-122"/>
              </a:rPr>
              <a:t>机</a:t>
            </a:r>
            <a:r>
              <a:rPr altLang="en-US" sz="2000" b="1" dirty="0">
                <a:latin typeface="黑体" panose="02010609060101010101" pitchFamily="49" charset="-122"/>
                <a:ea typeface="黑体" panose="02010609060101010101" pitchFamily="49" charset="-122"/>
              </a:rPr>
              <a:t>对</a:t>
            </a:r>
            <a:r>
              <a:rPr lang="en-US" altLang="zh-CN" sz="2000" b="1" dirty="0">
                <a:latin typeface="黑体" panose="02010609060101010101" pitchFamily="49" charset="-122"/>
                <a:ea typeface="黑体" panose="02010609060101010101" pitchFamily="49" charset="-122"/>
              </a:rPr>
              <a:t>XOR</a:t>
            </a:r>
            <a:r>
              <a:rPr altLang="en-US" sz="2000" b="1" dirty="0">
                <a:latin typeface="黑体" panose="02010609060101010101" pitchFamily="49" charset="-122"/>
                <a:ea typeface="黑体" panose="02010609060101010101" pitchFamily="49" charset="-122"/>
              </a:rPr>
              <a:t>（异或）这样的简单分类任务都无法解决。而如果将计算层增加到两层，计算量则过大，而且没有有效的学习算法。所以，他认为研究更深层的网络是没有价值的。由于</a:t>
            </a:r>
            <a:r>
              <a:rPr lang="en-US" altLang="zh-CN" sz="2000" b="1" dirty="0">
                <a:latin typeface="黑体" panose="02010609060101010101" pitchFamily="49" charset="-122"/>
                <a:ea typeface="黑体" panose="02010609060101010101" pitchFamily="49" charset="-122"/>
              </a:rPr>
              <a:t>Minsky</a:t>
            </a:r>
            <a:r>
              <a:rPr altLang="en-US" sz="2000" b="1" dirty="0">
                <a:latin typeface="黑体" panose="02010609060101010101" pitchFamily="49" charset="-122"/>
                <a:ea typeface="黑体" panose="02010609060101010101" pitchFamily="49" charset="-122"/>
              </a:rPr>
              <a:t>的巨大影响力以及书中呈现的悲观态度，让很多学者和实验室纷纷放弃了神经网络的研究。神经网络的研究陷入了冰河期。这个时期又被称为“</a:t>
            </a:r>
            <a:r>
              <a:rPr lang="en-US" altLang="zh-CN" sz="2000" b="1" dirty="0">
                <a:solidFill>
                  <a:srgbClr val="C00000"/>
                </a:solidFill>
                <a:latin typeface="黑体" panose="02010609060101010101" pitchFamily="49" charset="-122"/>
                <a:ea typeface="黑体" panose="02010609060101010101" pitchFamily="49" charset="-122"/>
              </a:rPr>
              <a:t>AI winter</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。近</a:t>
            </a:r>
            <a:r>
              <a:rPr lang="en-US" altLang="zh-CN" sz="2000" b="1" dirty="0">
                <a:latin typeface="黑体" panose="02010609060101010101" pitchFamily="49" charset="-122"/>
                <a:ea typeface="黑体" panose="02010609060101010101" pitchFamily="49" charset="-122"/>
              </a:rPr>
              <a:t>10</a:t>
            </a:r>
            <a:r>
              <a:rPr altLang="en-US" sz="2000" b="1" dirty="0">
                <a:latin typeface="黑体" panose="02010609060101010101" pitchFamily="49" charset="-122"/>
                <a:ea typeface="黑体" panose="02010609060101010101" pitchFamily="49" charset="-122"/>
              </a:rPr>
              <a:t>年以后，对</a:t>
            </a:r>
            <a:r>
              <a:rPr altLang="en-US" sz="2000" b="1" dirty="0">
                <a:solidFill>
                  <a:srgbClr val="C00000"/>
                </a:solidFill>
                <a:latin typeface="黑体" panose="02010609060101010101" pitchFamily="49" charset="-122"/>
                <a:ea typeface="黑体" panose="02010609060101010101" pitchFamily="49" charset="-122"/>
              </a:rPr>
              <a:t>两层神经网络的研究</a:t>
            </a:r>
            <a:r>
              <a:rPr altLang="en-US" sz="2000" b="1" dirty="0">
                <a:latin typeface="黑体" panose="02010609060101010101" pitchFamily="49" charset="-122"/>
                <a:ea typeface="黑体" panose="02010609060101010101" pitchFamily="49" charset="-122"/>
              </a:rPr>
              <a:t>才带来神经网络的复苏。</a:t>
            </a:r>
          </a:p>
          <a:p>
            <a:pPr eaLnBrk="1" hangingPunct="1">
              <a:lnSpc>
                <a:spcPct val="150000"/>
              </a:lnSpc>
            </a:pPr>
            <a:endParaRPr altLang="en-US" sz="2000" dirty="0">
              <a:latin typeface="+mn-ea"/>
              <a:ea typeface="+mn-ea"/>
            </a:endParaRPr>
          </a:p>
        </p:txBody>
      </p:sp>
      <p:pic>
        <p:nvPicPr>
          <p:cNvPr id="33796"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3142" y="130969"/>
            <a:ext cx="1421606"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38786" y="826294"/>
            <a:ext cx="4374356"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1350"/>
              </a:spcBef>
              <a:buClr>
                <a:schemeClr val="accent1"/>
              </a:buClr>
              <a:defRPr/>
            </a:pPr>
            <a:r>
              <a:rPr lang="zh-CN" altLang="en-US" sz="1500" b="1" dirty="0">
                <a:solidFill>
                  <a:srgbClr val="C00000"/>
                </a:solidFill>
                <a:latin typeface="黑体" panose="02010609060101010101" pitchFamily="49" charset="-122"/>
                <a:ea typeface="黑体" panose="02010609060101010101" pitchFamily="49" charset="-122"/>
              </a:rPr>
              <a:t>图灵奖得主，</a:t>
            </a:r>
            <a:r>
              <a:rPr lang="en-US" altLang="zh-CN" sz="1500" b="1" dirty="0">
                <a:solidFill>
                  <a:srgbClr val="C00000"/>
                </a:solidFill>
                <a:latin typeface="黑体" panose="02010609060101010101" pitchFamily="49" charset="-122"/>
                <a:ea typeface="黑体" panose="02010609060101010101" pitchFamily="49" charset="-122"/>
              </a:rPr>
              <a:t>AI</a:t>
            </a:r>
            <a:r>
              <a:rPr lang="zh-CN" altLang="en-US" sz="1500" b="1" dirty="0">
                <a:solidFill>
                  <a:srgbClr val="C00000"/>
                </a:solidFill>
                <a:latin typeface="黑体" panose="02010609060101010101" pitchFamily="49" charset="-122"/>
                <a:ea typeface="黑体" panose="02010609060101010101" pitchFamily="49" charset="-122"/>
              </a:rPr>
              <a:t>之父。创立麻省理工学院人工智</a:t>
            </a:r>
            <a:endParaRPr lang="en-US" altLang="zh-CN" sz="1500" b="1" dirty="0">
              <a:solidFill>
                <a:srgbClr val="C00000"/>
              </a:solidFill>
              <a:latin typeface="黑体" panose="02010609060101010101" pitchFamily="49" charset="-122"/>
              <a:ea typeface="黑体" panose="02010609060101010101" pitchFamily="49" charset="-122"/>
            </a:endParaRPr>
          </a:p>
          <a:p>
            <a:pPr>
              <a:spcBef>
                <a:spcPts val="1350"/>
              </a:spcBef>
              <a:buClr>
                <a:schemeClr val="accent1"/>
              </a:buClr>
              <a:defRPr/>
            </a:pPr>
            <a:r>
              <a:rPr lang="zh-CN" altLang="en-US" sz="1500" b="1" dirty="0">
                <a:solidFill>
                  <a:srgbClr val="C00000"/>
                </a:solidFill>
                <a:latin typeface="黑体" panose="02010609060101010101" pitchFamily="49" charset="-122"/>
                <a:ea typeface="黑体" panose="02010609060101010101" pitchFamily="49" charset="-122"/>
              </a:rPr>
              <a:t>能实验室对现代计算机业产生了深远的影响。</a:t>
            </a:r>
          </a:p>
        </p:txBody>
      </p:sp>
    </p:spTree>
    <p:extLst>
      <p:ext uri="{BB962C8B-B14F-4D97-AF65-F5344CB8AC3E}">
        <p14:creationId xmlns:p14="http://schemas.microsoft.com/office/powerpoint/2010/main" val="45011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895" y="17026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两层神经网络</a:t>
            </a:r>
            <a:endParaRPr altLang="zh-CN" dirty="0">
              <a:latin typeface="黑体" panose="02010609060101010101" pitchFamily="49" charset="-122"/>
              <a:ea typeface="黑体" panose="02010609060101010101" pitchFamily="49" charset="-122"/>
            </a:endParaRPr>
          </a:p>
        </p:txBody>
      </p:sp>
      <p:sp>
        <p:nvSpPr>
          <p:cNvPr id="34819" name="内容占位符 2"/>
          <p:cNvSpPr>
            <a:spLocks noGrp="1"/>
          </p:cNvSpPr>
          <p:nvPr>
            <p:ph idx="1"/>
          </p:nvPr>
        </p:nvSpPr>
        <p:spPr>
          <a:xfrm>
            <a:off x="76686" y="1121182"/>
            <a:ext cx="6859190" cy="4623771"/>
          </a:xfrm>
        </p:spPr>
        <p:txBody>
          <a:bodyPr>
            <a:noAutofit/>
          </a:bodyPr>
          <a:lstStyle/>
          <a:p>
            <a:pPr eaLnBrk="1" hangingPunct="1">
              <a:lnSpc>
                <a:spcPct val="150000"/>
              </a:lnSpc>
            </a:pPr>
            <a:r>
              <a:rPr lang="en-US" altLang="zh-CN" sz="2000" b="1" dirty="0">
                <a:latin typeface="黑体" panose="02010609060101010101" pitchFamily="49" charset="-122"/>
                <a:ea typeface="黑体" panose="02010609060101010101" pitchFamily="49" charset="-122"/>
              </a:rPr>
              <a:t>Minsky</a:t>
            </a:r>
            <a:r>
              <a:rPr altLang="en-US" sz="2000" b="1" dirty="0">
                <a:latin typeface="黑体" panose="02010609060101010101" pitchFamily="49" charset="-122"/>
                <a:ea typeface="黑体" panose="02010609060101010101" pitchFamily="49" charset="-122"/>
              </a:rPr>
              <a:t>指出</a:t>
            </a:r>
            <a:r>
              <a:rPr altLang="en-US" sz="2000" b="1" dirty="0">
                <a:solidFill>
                  <a:srgbClr val="C00000"/>
                </a:solidFill>
                <a:latin typeface="黑体" panose="02010609060101010101" pitchFamily="49" charset="-122"/>
                <a:ea typeface="黑体" panose="02010609060101010101" pitchFamily="49" charset="-122"/>
              </a:rPr>
              <a:t>单层神经网络无法解决异或问题</a:t>
            </a:r>
            <a:r>
              <a:rPr altLang="en-US" sz="2000" b="1" dirty="0">
                <a:latin typeface="黑体" panose="02010609060101010101" pitchFamily="49" charset="-122"/>
                <a:ea typeface="黑体" panose="02010609060101010101" pitchFamily="49" charset="-122"/>
              </a:rPr>
              <a:t>。但是当增加一个计算层以后，</a:t>
            </a:r>
            <a:r>
              <a:rPr altLang="en-US" sz="2000" b="1" dirty="0">
                <a:solidFill>
                  <a:srgbClr val="C00000"/>
                </a:solidFill>
                <a:latin typeface="黑体" panose="02010609060101010101" pitchFamily="49" charset="-122"/>
                <a:ea typeface="黑体" panose="02010609060101010101" pitchFamily="49" charset="-122"/>
              </a:rPr>
              <a:t>两层神经网络不仅可以解决异或问题，而且具有非常好的非线性分类效果</a:t>
            </a:r>
            <a:r>
              <a:rPr altLang="en-US" sz="2000" b="1" dirty="0">
                <a:latin typeface="黑体" panose="02010609060101010101" pitchFamily="49" charset="-122"/>
                <a:ea typeface="黑体" panose="02010609060101010101" pitchFamily="49" charset="-122"/>
              </a:rPr>
              <a:t>。不过两层神经网络的计算是一个问题，没有一个较好的解法。</a:t>
            </a:r>
          </a:p>
          <a:p>
            <a:pPr eaLnBrk="1" hangingPunct="1">
              <a:lnSpc>
                <a:spcPct val="150000"/>
              </a:lnSpc>
            </a:pPr>
            <a:r>
              <a:rPr lang="en-US" altLang="zh-CN" sz="2000" b="1" dirty="0">
                <a:latin typeface="黑体" panose="02010609060101010101" pitchFamily="49" charset="-122"/>
                <a:ea typeface="黑体" panose="02010609060101010101" pitchFamily="49" charset="-122"/>
              </a:rPr>
              <a:t>1986</a:t>
            </a:r>
            <a:r>
              <a:rPr altLang="en-US" sz="2000" b="1" dirty="0">
                <a:latin typeface="黑体" panose="02010609060101010101" pitchFamily="49" charset="-122"/>
                <a:ea typeface="黑体" panose="02010609060101010101" pitchFamily="49" charset="-122"/>
              </a:rPr>
              <a:t>年，</a:t>
            </a:r>
            <a:r>
              <a:rPr lang="en-US" altLang="zh-CN" sz="2000" b="1" dirty="0" err="1">
                <a:latin typeface="黑体" panose="02010609060101010101" pitchFamily="49" charset="-122"/>
                <a:ea typeface="黑体" panose="02010609060101010101" pitchFamily="49" charset="-122"/>
              </a:rPr>
              <a:t>Rumelhart</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Hinton</a:t>
            </a:r>
            <a:r>
              <a:rPr altLang="en-US" sz="2000" b="1" dirty="0">
                <a:latin typeface="黑体" panose="02010609060101010101" pitchFamily="49" charset="-122"/>
                <a:ea typeface="黑体" panose="02010609060101010101" pitchFamily="49" charset="-122"/>
              </a:rPr>
              <a:t>等人提出了反向传播（</a:t>
            </a:r>
            <a:r>
              <a:rPr lang="en-US" altLang="zh-CN" sz="2000" b="1" dirty="0">
                <a:latin typeface="黑体" panose="02010609060101010101" pitchFamily="49" charset="-122"/>
                <a:ea typeface="黑体" panose="02010609060101010101" pitchFamily="49" charset="-122"/>
              </a:rPr>
              <a:t>Backpropagation</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BP</a:t>
            </a:r>
            <a:r>
              <a:rPr altLang="en-US" sz="2000" b="1" dirty="0">
                <a:latin typeface="黑体" panose="02010609060101010101" pitchFamily="49" charset="-122"/>
                <a:ea typeface="黑体" panose="02010609060101010101" pitchFamily="49" charset="-122"/>
              </a:rPr>
              <a:t>）算法，解决了两层神经网络所需要的复杂计算量问题，从而带动了业界使用两层神经网络研究的热潮。这时候的</a:t>
            </a:r>
            <a:r>
              <a:rPr lang="en-US" altLang="zh-CN" sz="2000" b="1" dirty="0">
                <a:latin typeface="黑体" panose="02010609060101010101" pitchFamily="49" charset="-122"/>
                <a:ea typeface="黑体" panose="02010609060101010101" pitchFamily="49" charset="-122"/>
              </a:rPr>
              <a:t>Hinton</a:t>
            </a:r>
            <a:r>
              <a:rPr altLang="en-US" sz="2000" b="1" dirty="0">
                <a:latin typeface="黑体" panose="02010609060101010101" pitchFamily="49" charset="-122"/>
                <a:ea typeface="黑体" panose="02010609060101010101" pitchFamily="49" charset="-122"/>
              </a:rPr>
              <a:t>还很年轻，</a:t>
            </a:r>
            <a:r>
              <a:rPr lang="en-US" altLang="zh-CN" sz="2000" b="1" dirty="0">
                <a:solidFill>
                  <a:srgbClr val="C00000"/>
                </a:solidFill>
                <a:latin typeface="黑体" panose="02010609060101010101" pitchFamily="49" charset="-122"/>
                <a:ea typeface="黑体" panose="02010609060101010101" pitchFamily="49" charset="-122"/>
              </a:rPr>
              <a:t>30</a:t>
            </a:r>
            <a:r>
              <a:rPr altLang="en-US" sz="2000" b="1" dirty="0">
                <a:solidFill>
                  <a:srgbClr val="C00000"/>
                </a:solidFill>
                <a:latin typeface="黑体" panose="02010609060101010101" pitchFamily="49" charset="-122"/>
                <a:ea typeface="黑体" panose="02010609060101010101" pitchFamily="49" charset="-122"/>
              </a:rPr>
              <a:t>年以后</a:t>
            </a:r>
            <a:r>
              <a:rPr altLang="en-US" sz="2000" b="1" dirty="0">
                <a:latin typeface="黑体" panose="02010609060101010101" pitchFamily="49" charset="-122"/>
                <a:ea typeface="黑体" panose="02010609060101010101" pitchFamily="49" charset="-122"/>
              </a:rPr>
              <a:t>，正是他重新定义了神经网络，带来了神经网络复苏的又一春。</a:t>
            </a:r>
          </a:p>
        </p:txBody>
      </p:sp>
      <p:pic>
        <p:nvPicPr>
          <p:cNvPr id="5" name="图片 3"/>
          <p:cNvPicPr>
            <a:picLocks noChangeAspect="1"/>
          </p:cNvPicPr>
          <p:nvPr/>
        </p:nvPicPr>
        <p:blipFill rotWithShape="1">
          <a:blip r:embed="rId2">
            <a:extLst>
              <a:ext uri="{28A0092B-C50C-407E-A947-70E740481C1C}">
                <a14:useLocalDpi xmlns:a14="http://schemas.microsoft.com/office/drawing/2010/main" val="0"/>
              </a:ext>
            </a:extLst>
          </a:blip>
          <a:srcRect l="64418"/>
          <a:stretch/>
        </p:blipFill>
        <p:spPr bwMode="auto">
          <a:xfrm>
            <a:off x="6935876" y="170266"/>
            <a:ext cx="2088229" cy="251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301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b="1" dirty="0">
                <a:latin typeface="黑体" panose="02010609060101010101" pitchFamily="49" charset="-122"/>
                <a:ea typeface="黑体" panose="02010609060101010101" pitchFamily="49" charset="-122"/>
              </a:rPr>
              <a:t>发展历史</a:t>
            </a:r>
            <a:r>
              <a:rPr lang="en-US" altLang="zh-CN" sz="2400" dirty="0"/>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76470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608" y="16850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两层神经网络结构</a:t>
            </a:r>
            <a:endParaRPr altLang="zh-CN" dirty="0">
              <a:latin typeface="黑体" panose="02010609060101010101" pitchFamily="49" charset="-122"/>
              <a:ea typeface="黑体" panose="02010609060101010101" pitchFamily="49" charset="-122"/>
            </a:endParaRPr>
          </a:p>
        </p:txBody>
      </p:sp>
      <p:sp>
        <p:nvSpPr>
          <p:cNvPr id="36867" name="内容占位符 2"/>
          <p:cNvSpPr>
            <a:spLocks noGrp="1"/>
          </p:cNvSpPr>
          <p:nvPr>
            <p:ph idx="1"/>
          </p:nvPr>
        </p:nvSpPr>
        <p:spPr>
          <a:xfrm>
            <a:off x="133946" y="1215652"/>
            <a:ext cx="8398352" cy="3348038"/>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两层神经网络除了包含一个输入层，一个输出层以外，还增加了一个中间层。</a:t>
            </a:r>
          </a:p>
        </p:txBody>
      </p:sp>
      <p:pic>
        <p:nvPicPr>
          <p:cNvPr id="36868"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44" y="2169319"/>
            <a:ext cx="4558904" cy="302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2476" y="2169319"/>
            <a:ext cx="4517231" cy="302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36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57" y="1696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两层神经网络结构</a:t>
            </a:r>
            <a:endParaRPr altLang="zh-CN" dirty="0">
              <a:latin typeface="黑体" panose="02010609060101010101" pitchFamily="49" charset="-122"/>
              <a:ea typeface="黑体" panose="02010609060101010101" pitchFamily="49" charset="-122"/>
            </a:endParaRPr>
          </a:p>
        </p:txBody>
      </p:sp>
      <p:pic>
        <p:nvPicPr>
          <p:cNvPr id="37891"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91" y="1863329"/>
            <a:ext cx="4280297" cy="334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2781301"/>
            <a:ext cx="2214563" cy="116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533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9671" y="261938"/>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偏置</a:t>
            </a:r>
            <a:endParaRPr altLang="zh-CN" dirty="0">
              <a:latin typeface="黑体" panose="02010609060101010101" pitchFamily="49" charset="-122"/>
              <a:ea typeface="黑体" panose="02010609060101010101" pitchFamily="49" charset="-122"/>
            </a:endParaRPr>
          </a:p>
        </p:txBody>
      </p:sp>
      <p:pic>
        <p:nvPicPr>
          <p:cNvPr id="3891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5579" y="1107282"/>
            <a:ext cx="4216003" cy="44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5344" y="3861197"/>
            <a:ext cx="2493169"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9671" y="1583532"/>
            <a:ext cx="46672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在两层神经网络中，不再使用</a:t>
            </a:r>
            <a:r>
              <a:rPr lang="en-US" altLang="zh-CN" sz="2000" b="1" dirty="0">
                <a:latin typeface="黑体" panose="02010609060101010101" pitchFamily="49" charset="-122"/>
                <a:ea typeface="黑体" panose="02010609060101010101" pitchFamily="49" charset="-122"/>
              </a:rPr>
              <a:t>sgn</a:t>
            </a:r>
            <a:r>
              <a:rPr lang="zh-CN" altLang="en-US" sz="2000" b="1" dirty="0">
                <a:latin typeface="黑体" panose="02010609060101010101" pitchFamily="49" charset="-122"/>
                <a:ea typeface="黑体" panose="02010609060101010101" pitchFamily="49" charset="-122"/>
              </a:rPr>
              <a:t>函数作为函数</a:t>
            </a:r>
            <a:r>
              <a:rPr lang="en-US" altLang="zh-CN" sz="2000" b="1" dirty="0">
                <a:latin typeface="黑体" panose="02010609060101010101" pitchFamily="49" charset="-122"/>
                <a:ea typeface="黑体" panose="02010609060101010101" pitchFamily="49" charset="-122"/>
              </a:rPr>
              <a:t>g</a:t>
            </a:r>
            <a:r>
              <a:rPr lang="zh-CN" altLang="en-US" sz="2000" b="1" dirty="0">
                <a:latin typeface="黑体" panose="02010609060101010101" pitchFamily="49" charset="-122"/>
                <a:ea typeface="黑体" panose="02010609060101010101" pitchFamily="49" charset="-122"/>
              </a:rPr>
              <a:t>，而是使用平滑函数</a:t>
            </a:r>
            <a:r>
              <a:rPr lang="en-US" altLang="zh-CN" sz="2000" b="1" dirty="0">
                <a:latin typeface="黑体" panose="02010609060101010101" pitchFamily="49" charset="-122"/>
                <a:ea typeface="黑体" panose="02010609060101010101" pitchFamily="49" charset="-122"/>
              </a:rPr>
              <a:t>sigmoid</a:t>
            </a:r>
            <a:r>
              <a:rPr lang="zh-CN" altLang="en-US" sz="2000" b="1" dirty="0">
                <a:latin typeface="黑体" panose="02010609060101010101" pitchFamily="49" charset="-122"/>
                <a:ea typeface="黑体" panose="02010609060101010101" pitchFamily="49" charset="-122"/>
              </a:rPr>
              <a:t>作为函数</a:t>
            </a:r>
            <a:r>
              <a:rPr lang="en-US" altLang="zh-CN" sz="2000" b="1" dirty="0">
                <a:latin typeface="黑体" panose="02010609060101010101" pitchFamily="49" charset="-122"/>
                <a:ea typeface="黑体" panose="02010609060101010101" pitchFamily="49" charset="-122"/>
              </a:rPr>
              <a:t>g</a:t>
            </a:r>
            <a:r>
              <a:rPr lang="zh-CN" altLang="en-US" sz="2000" b="1" dirty="0">
                <a:latin typeface="黑体" panose="02010609060101010101" pitchFamily="49" charset="-122"/>
                <a:ea typeface="黑体" panose="02010609060101010101" pitchFamily="49" charset="-122"/>
              </a:rPr>
              <a:t>。函数</a:t>
            </a:r>
            <a:r>
              <a:rPr lang="en-US" altLang="zh-CN" sz="2000" b="1" dirty="0">
                <a:latin typeface="黑体" panose="02010609060101010101" pitchFamily="49" charset="-122"/>
                <a:ea typeface="黑体" panose="02010609060101010101" pitchFamily="49" charset="-122"/>
              </a:rPr>
              <a:t>g</a:t>
            </a:r>
            <a:r>
              <a:rPr lang="zh-CN" altLang="en-US" sz="2000" b="1" dirty="0">
                <a:latin typeface="黑体" panose="02010609060101010101" pitchFamily="49" charset="-122"/>
                <a:ea typeface="黑体" panose="02010609060101010101" pitchFamily="49" charset="-122"/>
              </a:rPr>
              <a:t>也称作激活函数（</a:t>
            </a:r>
            <a:r>
              <a:rPr lang="en-US" altLang="zh-CN" sz="2000" b="1" dirty="0">
                <a:latin typeface="黑体" panose="02010609060101010101" pitchFamily="49" charset="-122"/>
                <a:ea typeface="黑体" panose="02010609060101010101" pitchFamily="49" charset="-122"/>
              </a:rPr>
              <a:t>active function</a:t>
            </a:r>
            <a:r>
              <a:rPr lang="zh-CN" altLang="en-US" sz="2000"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45539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771" y="20094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效果</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88771" y="1350490"/>
            <a:ext cx="4180284"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理论证明，两层神经网络可以无限逼近任意连续函数。也就是说，面对复杂的非线性分类任务，两层（带一个隐藏层）神经网络可以分类的很好。</a:t>
            </a:r>
            <a:endParaRPr lang="en-US" altLang="zh-CN" b="1" dirty="0">
              <a:latin typeface="黑体" panose="02010609060101010101" pitchFamily="49" charset="-122"/>
              <a:ea typeface="黑体" panose="02010609060101010101" pitchFamily="49" charset="-122"/>
            </a:endParaRPr>
          </a:p>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例子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红色的线与蓝色的线代表数据。而红色区域和蓝色区域代表由神经网络划开的区域，两者的分界线就是决策分界。</a:t>
            </a:r>
            <a:r>
              <a:rPr lang="zh-CN" altLang="en-US" b="1" dirty="0">
                <a:solidFill>
                  <a:srgbClr val="C00000"/>
                </a:solidFill>
                <a:latin typeface="黑体" panose="02010609060101010101" pitchFamily="49" charset="-122"/>
                <a:ea typeface="黑体" panose="02010609060101010101" pitchFamily="49" charset="-122"/>
              </a:rPr>
              <a:t>非常平滑</a:t>
            </a:r>
            <a:r>
              <a:rPr lang="zh-CN" altLang="en-US" b="1" dirty="0">
                <a:latin typeface="黑体" panose="02010609060101010101" pitchFamily="49" charset="-122"/>
                <a:ea typeface="黑体" panose="02010609060101010101" pitchFamily="49" charset="-122"/>
              </a:rPr>
              <a:t>，而且分类的很好</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a:p>
            <a:pPr marL="285750" indent="-285750">
              <a:lnSpc>
                <a:spcPct val="150000"/>
              </a:lnSpc>
              <a:spcBef>
                <a:spcPts val="1350"/>
              </a:spcBef>
              <a:buClr>
                <a:schemeClr val="accent1"/>
              </a:buClr>
              <a:buFont typeface="Wingdings" panose="05000000000000000000" pitchFamily="2" charset="2"/>
              <a:buChar char="p"/>
              <a:defRPr/>
            </a:pPr>
            <a:endParaRPr lang="zh-CN" altLang="en-US" dirty="0">
              <a:latin typeface="+mn-ea"/>
            </a:endParaRPr>
          </a:p>
        </p:txBody>
      </p:sp>
      <p:pic>
        <p:nvPicPr>
          <p:cNvPr id="3994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3381" y="1107282"/>
            <a:ext cx="4644629" cy="451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48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563" y="189319"/>
            <a:ext cx="7886700" cy="570309"/>
          </a:xfrm>
        </p:spPr>
        <p:txBody>
          <a:bodyPr vert="horz" lIns="91440" tIns="45720" rIns="91440" bIns="45720" rtlCol="0" anchor="ctr">
            <a:normAutofit fontScale="90000"/>
          </a:bodyPr>
          <a:lstStyle/>
          <a:p>
            <a:r>
              <a:rPr altLang="en-US" dirty="0">
                <a:latin typeface="黑体" panose="02010609060101010101" pitchFamily="49" charset="-122"/>
                <a:ea typeface="黑体" panose="02010609060101010101" pitchFamily="49" charset="-122"/>
              </a:rPr>
              <a:t>思</a:t>
            </a:r>
            <a:r>
              <a:rPr lang="en-US" altLang="en-US" dirty="0">
                <a:latin typeface="黑体" panose="02010609060101010101" pitchFamily="49" charset="-122"/>
                <a:ea typeface="黑体" panose="02010609060101010101" pitchFamily="49" charset="-122"/>
              </a:rPr>
              <a:t> </a:t>
            </a:r>
            <a:r>
              <a:rPr altLang="en-US" dirty="0">
                <a:latin typeface="黑体" panose="02010609060101010101" pitchFamily="49" charset="-122"/>
                <a:ea typeface="黑体" panose="02010609060101010101" pitchFamily="49" charset="-122"/>
              </a:rPr>
              <a:t>考</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216563" y="1216671"/>
            <a:ext cx="8857060" cy="40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单层网络只能做线性分类任务。而两层神经网络中的后一层也是线性分类层，应该只能做线性分类任务。为什么两个线性分类任务结合就可以做非线性分类任务？</a:t>
            </a:r>
            <a:endParaRPr lang="en-US" altLang="zh-CN" b="1" dirty="0">
              <a:latin typeface="黑体" panose="02010609060101010101" pitchFamily="49" charset="-122"/>
              <a:ea typeface="黑体" panose="02010609060101010101" pitchFamily="49" charset="-122"/>
            </a:endParaRPr>
          </a:p>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从输入层到隐藏层时，数据发生了空间变换。也就是说，两层神经网络中，隐藏层对原始的数据进行了一个空间变换，使其可以被线性分类，然后输出层的决策分界划出了一个线性分类分界线，对其进行分类。</a:t>
            </a:r>
          </a:p>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两层神经网络可以做非线性分类的关键</a:t>
            </a:r>
            <a:r>
              <a:rPr lang="en-US" altLang="zh-CN" b="1" dirty="0">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隐藏层</a:t>
            </a:r>
            <a:r>
              <a:rPr lang="zh-CN" altLang="en-US" b="1" dirty="0">
                <a:latin typeface="黑体" panose="02010609060101010101" pitchFamily="49" charset="-122"/>
                <a:ea typeface="黑体" panose="02010609060101010101" pitchFamily="49" charset="-122"/>
              </a:rPr>
              <a:t>。矩阵和向量相乘，本质上就是对向量的</a:t>
            </a:r>
            <a:r>
              <a:rPr lang="zh-CN" altLang="en-US" b="1" dirty="0">
                <a:solidFill>
                  <a:srgbClr val="C00000"/>
                </a:solidFill>
                <a:latin typeface="黑体" panose="02010609060101010101" pitchFamily="49" charset="-122"/>
                <a:ea typeface="黑体" panose="02010609060101010101" pitchFamily="49" charset="-122"/>
              </a:rPr>
              <a:t>坐标空间进行一个变换</a:t>
            </a:r>
            <a:r>
              <a:rPr lang="zh-CN" altLang="en-US" b="1" dirty="0">
                <a:latin typeface="黑体" panose="02010609060101010101" pitchFamily="49" charset="-122"/>
                <a:ea typeface="黑体" panose="02010609060101010101" pitchFamily="49" charset="-122"/>
              </a:rPr>
              <a:t>。因此，隐藏层的参数矩阵的作用就是使得数据的原始坐标空间从线性不可分，转换成了线性可分。两层神经网络通过两层的线性模型模拟了数据内真实的非线性函数。因此</a:t>
            </a:r>
            <a:r>
              <a:rPr lang="zh-CN" altLang="en-US" b="1" dirty="0">
                <a:solidFill>
                  <a:srgbClr val="C00000"/>
                </a:solidFill>
                <a:latin typeface="黑体" panose="02010609060101010101" pitchFamily="49" charset="-122"/>
                <a:ea typeface="黑体" panose="02010609060101010101" pitchFamily="49" charset="-122"/>
              </a:rPr>
              <a:t>，多层的神经网络的本质就是复杂函数拟合</a:t>
            </a:r>
            <a:r>
              <a:rPr lang="zh-CN" altLang="en-US" b="1" dirty="0">
                <a:latin typeface="黑体" panose="02010609060101010101" pitchFamily="49" charset="-122"/>
                <a:ea typeface="黑体" panose="02010609060101010101" pitchFamily="49" charset="-122"/>
              </a:rPr>
              <a:t>。</a:t>
            </a:r>
          </a:p>
          <a:p>
            <a:pPr marL="285750" indent="-285750">
              <a:lnSpc>
                <a:spcPct val="150000"/>
              </a:lnSpc>
              <a:spcBef>
                <a:spcPts val="1350"/>
              </a:spcBef>
              <a:buClr>
                <a:schemeClr val="accent1"/>
              </a:buClr>
              <a:buFont typeface="Wingdings" panose="05000000000000000000" pitchFamily="2" charset="2"/>
              <a:buChar char="p"/>
              <a:defRPr/>
            </a:pPr>
            <a:endParaRPr lang="zh-CN" altLang="en-US" dirty="0">
              <a:latin typeface="+mn-ea"/>
            </a:endParaRPr>
          </a:p>
        </p:txBody>
      </p:sp>
    </p:spTree>
    <p:extLst>
      <p:ext uri="{BB962C8B-B14F-4D97-AF65-F5344CB8AC3E}">
        <p14:creationId xmlns:p14="http://schemas.microsoft.com/office/powerpoint/2010/main" val="3357711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772" y="168993"/>
            <a:ext cx="7886700" cy="570309"/>
          </a:xfrm>
        </p:spPr>
        <p:txBody>
          <a:bodyPr vert="horz" lIns="91440" tIns="45720" rIns="91440" bIns="45720" rtlCol="0" anchor="ctr">
            <a:normAutofit fontScale="90000"/>
          </a:bodyPr>
          <a:lstStyle/>
          <a:p>
            <a:r>
              <a:rPr altLang="en-US" dirty="0">
                <a:latin typeface="黑体" panose="02010609060101010101" pitchFamily="49" charset="-122"/>
                <a:ea typeface="黑体" panose="02010609060101010101" pitchFamily="49" charset="-122"/>
              </a:rPr>
              <a:t>影 响</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197644" y="1363996"/>
            <a:ext cx="8478441" cy="351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两层神经网络在多个地方的应用说明了其效用与价值。</a:t>
            </a:r>
            <a:r>
              <a:rPr lang="en-US" altLang="zh-CN" b="1" dirty="0">
                <a:latin typeface="黑体" panose="02010609060101010101" pitchFamily="49" charset="-122"/>
                <a:ea typeface="黑体" panose="02010609060101010101" pitchFamily="49" charset="-122"/>
              </a:rPr>
              <a:t>10</a:t>
            </a:r>
            <a:r>
              <a:rPr lang="zh-CN" altLang="en-US" b="1" dirty="0">
                <a:latin typeface="黑体" panose="02010609060101010101" pitchFamily="49" charset="-122"/>
                <a:ea typeface="黑体" panose="02010609060101010101" pitchFamily="49" charset="-122"/>
              </a:rPr>
              <a:t>年前困扰神经网络界的异或问题被轻松解决。神经网络在这个时候，已经可以发力于语音识别，图像识别，自动驾驶等多个领域。</a:t>
            </a:r>
          </a:p>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历史总是惊人的相似，神经网络的学者们再次登上了</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纽约时报</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的专访。人们认为神经网络可以解决许多问题。就连娱乐界都开始受到了影响，当年的</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终结者</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电影中的阿诺都赶时髦地说一句：我的</a:t>
            </a:r>
            <a:r>
              <a:rPr lang="en-US" altLang="zh-CN" b="1" dirty="0">
                <a:latin typeface="黑体" panose="02010609060101010101" pitchFamily="49" charset="-122"/>
                <a:ea typeface="黑体" panose="02010609060101010101" pitchFamily="49" charset="-122"/>
              </a:rPr>
              <a:t>CPU</a:t>
            </a:r>
            <a:r>
              <a:rPr lang="zh-CN" altLang="en-US" b="1" dirty="0">
                <a:latin typeface="黑体" panose="02010609060101010101" pitchFamily="49" charset="-122"/>
                <a:ea typeface="黑体" panose="02010609060101010101" pitchFamily="49" charset="-122"/>
              </a:rPr>
              <a:t>是一个神经网络处理器，一个会学习的计算机。</a:t>
            </a:r>
          </a:p>
        </p:txBody>
      </p:sp>
    </p:spTree>
    <p:extLst>
      <p:ext uri="{BB962C8B-B14F-4D97-AF65-F5344CB8AC3E}">
        <p14:creationId xmlns:p14="http://schemas.microsoft.com/office/powerpoint/2010/main" val="1296125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4344" y="178789"/>
            <a:ext cx="7886700" cy="570309"/>
          </a:xfrm>
        </p:spPr>
        <p:txBody>
          <a:bodyPr vert="horz" lIns="91440" tIns="45720" rIns="91440" bIns="45720" rtlCol="0" anchor="ctr">
            <a:normAutofit fontScale="90000"/>
          </a:bodyPr>
          <a:lstStyle/>
          <a:p>
            <a:r>
              <a:rPr altLang="en-US" dirty="0">
                <a:latin typeface="黑体" panose="02010609060101010101" pitchFamily="49" charset="-122"/>
                <a:ea typeface="黑体" panose="02010609060101010101" pitchFamily="49" charset="-122"/>
              </a:rPr>
              <a:t>影 响</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241787" y="1705034"/>
            <a:ext cx="8802291" cy="43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但是神经网络仍然存在若干的问题：尽管使用了</a:t>
            </a:r>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算法，一次神经网络的训练仍然</a:t>
            </a:r>
            <a:r>
              <a:rPr lang="zh-CN" altLang="en-US" b="1" dirty="0">
                <a:solidFill>
                  <a:srgbClr val="C00000"/>
                </a:solidFill>
                <a:latin typeface="黑体" panose="02010609060101010101" pitchFamily="49" charset="-122"/>
                <a:ea typeface="黑体" panose="02010609060101010101" pitchFamily="49" charset="-122"/>
              </a:rPr>
              <a:t>耗时</a:t>
            </a:r>
            <a:r>
              <a:rPr lang="zh-CN" altLang="en-US" b="1" dirty="0">
                <a:latin typeface="黑体" panose="02010609060101010101" pitchFamily="49" charset="-122"/>
                <a:ea typeface="黑体" panose="02010609060101010101" pitchFamily="49" charset="-122"/>
              </a:rPr>
              <a:t>太久，而且困扰训练优化的一个问题就是</a:t>
            </a:r>
            <a:r>
              <a:rPr lang="zh-CN" altLang="en-US" b="1" dirty="0">
                <a:solidFill>
                  <a:srgbClr val="C00000"/>
                </a:solidFill>
                <a:latin typeface="黑体" panose="02010609060101010101" pitchFamily="49" charset="-122"/>
                <a:ea typeface="黑体" panose="02010609060101010101" pitchFamily="49" charset="-122"/>
              </a:rPr>
              <a:t>局部最优解</a:t>
            </a:r>
            <a:r>
              <a:rPr lang="zh-CN" altLang="en-US" b="1" dirty="0">
                <a:latin typeface="黑体" panose="02010609060101010101" pitchFamily="49" charset="-122"/>
                <a:ea typeface="黑体" panose="02010609060101010101" pitchFamily="49" charset="-122"/>
              </a:rPr>
              <a:t>问题，这使得神经网络的优化较为困难。同时，隐藏层的节点数</a:t>
            </a:r>
            <a:r>
              <a:rPr lang="zh-CN" altLang="en-US" b="1" dirty="0">
                <a:solidFill>
                  <a:srgbClr val="C00000"/>
                </a:solidFill>
                <a:latin typeface="黑体" panose="02010609060101010101" pitchFamily="49" charset="-122"/>
                <a:ea typeface="黑体" panose="02010609060101010101" pitchFamily="49" charset="-122"/>
              </a:rPr>
              <a:t>需要调参</a:t>
            </a:r>
            <a:r>
              <a:rPr lang="zh-CN" altLang="en-US" b="1" dirty="0">
                <a:latin typeface="黑体" panose="02010609060101010101" pitchFamily="49" charset="-122"/>
                <a:ea typeface="黑体" panose="02010609060101010101" pitchFamily="49" charset="-122"/>
              </a:rPr>
              <a:t>，这使得使用不太方便，工程和研究人员对此多有抱怨。</a:t>
            </a:r>
          </a:p>
          <a:p>
            <a:pPr marL="285750" indent="-285750">
              <a:lnSpc>
                <a:spcPct val="150000"/>
              </a:lnSpc>
              <a:spcBef>
                <a:spcPts val="1350"/>
              </a:spcBef>
              <a:buClr>
                <a:schemeClr val="accent1"/>
              </a:buClr>
              <a:buFont typeface="Wingdings" panose="05000000000000000000" pitchFamily="2" charset="2"/>
              <a:buChar char="p"/>
              <a:defRPr/>
            </a:pPr>
            <a:r>
              <a:rPr lang="en-US" altLang="zh-CN" b="1" dirty="0">
                <a:latin typeface="黑体" panose="02010609060101010101" pitchFamily="49" charset="-122"/>
                <a:ea typeface="黑体" panose="02010609060101010101" pitchFamily="49" charset="-122"/>
              </a:rPr>
              <a:t>90</a:t>
            </a:r>
            <a:r>
              <a:rPr lang="zh-CN" altLang="en-US" b="1" dirty="0">
                <a:latin typeface="黑体" panose="02010609060101010101" pitchFamily="49" charset="-122"/>
                <a:ea typeface="黑体" panose="02010609060101010101" pitchFamily="49" charset="-122"/>
              </a:rPr>
              <a:t>年代中期，由</a:t>
            </a:r>
            <a:r>
              <a:rPr lang="en-US" altLang="zh-CN" b="1" dirty="0" err="1">
                <a:latin typeface="黑体" panose="02010609060101010101" pitchFamily="49" charset="-122"/>
                <a:ea typeface="黑体" panose="02010609060101010101" pitchFamily="49" charset="-122"/>
              </a:rPr>
              <a:t>Vapnik</a:t>
            </a:r>
            <a:r>
              <a:rPr lang="zh-CN" altLang="en-US" b="1" dirty="0">
                <a:latin typeface="黑体" panose="02010609060101010101" pitchFamily="49" charset="-122"/>
                <a:ea typeface="黑体" panose="02010609060101010101" pitchFamily="49" charset="-122"/>
              </a:rPr>
              <a:t>等人发明的</a:t>
            </a:r>
            <a:r>
              <a:rPr lang="en-US" altLang="zh-CN" b="1" dirty="0">
                <a:latin typeface="黑体" panose="02010609060101010101" pitchFamily="49" charset="-122"/>
                <a:ea typeface="黑体" panose="02010609060101010101" pitchFamily="49" charset="-122"/>
              </a:rPr>
              <a:t>SVM</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Support Vector Machines</a:t>
            </a:r>
            <a:r>
              <a:rPr lang="zh-CN" altLang="en-US" b="1" dirty="0">
                <a:latin typeface="黑体" panose="02010609060101010101" pitchFamily="49" charset="-122"/>
                <a:ea typeface="黑体" panose="02010609060101010101" pitchFamily="49" charset="-122"/>
              </a:rPr>
              <a:t>，支持向量机）算法诞生，很快就在若干个方面体现出了对比神经网络的优势：无需调参；高效；全局最优解。基于以上种种理由，</a:t>
            </a:r>
            <a:r>
              <a:rPr lang="en-US" altLang="zh-CN" b="1" dirty="0">
                <a:latin typeface="黑体" panose="02010609060101010101" pitchFamily="49" charset="-122"/>
                <a:ea typeface="黑体" panose="02010609060101010101" pitchFamily="49" charset="-122"/>
              </a:rPr>
              <a:t>SVM</a:t>
            </a:r>
            <a:r>
              <a:rPr lang="zh-CN" altLang="en-US" b="1" dirty="0">
                <a:latin typeface="黑体" panose="02010609060101010101" pitchFamily="49" charset="-122"/>
                <a:ea typeface="黑体" panose="02010609060101010101" pitchFamily="49" charset="-122"/>
              </a:rPr>
              <a:t>迅速打败了神经网络算法成为主流。</a:t>
            </a:r>
            <a:endParaRPr lang="en-US" altLang="zh-CN" b="1" dirty="0">
              <a:latin typeface="黑体" panose="02010609060101010101" pitchFamily="49" charset="-122"/>
              <a:ea typeface="黑体" panose="02010609060101010101" pitchFamily="49" charset="-122"/>
            </a:endParaRPr>
          </a:p>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神经网络的研究再次陷入了冰河期。当时，只要你的论文中包含神经网络相关的字眼，非常容易被会议和期刊拒收。</a:t>
            </a:r>
          </a:p>
          <a:p>
            <a:pPr marL="285750" indent="-285750">
              <a:lnSpc>
                <a:spcPct val="150000"/>
              </a:lnSpc>
              <a:spcBef>
                <a:spcPts val="1350"/>
              </a:spcBef>
              <a:buClr>
                <a:schemeClr val="accent1"/>
              </a:buClr>
              <a:buFont typeface="Wingdings" panose="05000000000000000000" pitchFamily="2" charset="2"/>
              <a:buChar char="p"/>
              <a:defRPr/>
            </a:pPr>
            <a:endParaRPr lang="zh-CN" altLang="en-US" dirty="0">
              <a:latin typeface="+mn-ea"/>
            </a:endParaRPr>
          </a:p>
          <a:p>
            <a:pPr marL="285750" indent="-285750">
              <a:lnSpc>
                <a:spcPct val="150000"/>
              </a:lnSpc>
              <a:spcBef>
                <a:spcPts val="1350"/>
              </a:spcBef>
              <a:buClr>
                <a:schemeClr val="accent1"/>
              </a:buClr>
              <a:buFont typeface="Wingdings" panose="05000000000000000000" pitchFamily="2" charset="2"/>
              <a:buChar char="p"/>
              <a:defRPr/>
            </a:pPr>
            <a:endParaRPr lang="zh-CN" altLang="en-US" dirty="0">
              <a:latin typeface="+mn-ea"/>
            </a:endParaRPr>
          </a:p>
        </p:txBody>
      </p:sp>
      <p:pic>
        <p:nvPicPr>
          <p:cNvPr id="4506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4180" y="80216"/>
            <a:ext cx="1171575" cy="17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3915" y="1077151"/>
            <a:ext cx="1300163" cy="26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897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312" y="253635"/>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多层神经网络（深度学习</a:t>
            </a:r>
            <a:r>
              <a:rPr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22623" y="1754982"/>
            <a:ext cx="8106078" cy="393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b="1" dirty="0">
                <a:latin typeface="黑体" panose="02010609060101010101" pitchFamily="49" charset="-122"/>
                <a:ea typeface="黑体" panose="02010609060101010101" pitchFamily="49" charset="-122"/>
              </a:rPr>
              <a:t>在被人摒弃的</a:t>
            </a:r>
            <a:r>
              <a:rPr lang="en-US" altLang="zh-CN" b="1" dirty="0">
                <a:latin typeface="黑体" panose="02010609060101010101" pitchFamily="49" charset="-122"/>
                <a:ea typeface="黑体" panose="02010609060101010101" pitchFamily="49" charset="-122"/>
              </a:rPr>
              <a:t>10</a:t>
            </a:r>
            <a:r>
              <a:rPr lang="zh-CN" altLang="en-US" b="1" dirty="0">
                <a:latin typeface="黑体" panose="02010609060101010101" pitchFamily="49" charset="-122"/>
                <a:ea typeface="黑体" panose="02010609060101010101" pitchFamily="49" charset="-122"/>
              </a:rPr>
              <a:t>年中有几个学者仍然在坚持研究。代表人物是</a:t>
            </a:r>
            <a:r>
              <a:rPr lang="en-US" altLang="zh-CN" b="1" dirty="0" err="1">
                <a:solidFill>
                  <a:srgbClr val="C00000"/>
                </a:solidFill>
                <a:latin typeface="黑体" panose="02010609060101010101" pitchFamily="49" charset="-122"/>
                <a:ea typeface="黑体" panose="02010609060101010101" pitchFamily="49" charset="-122"/>
              </a:rPr>
              <a:t>Geoffery</a:t>
            </a:r>
            <a:r>
              <a:rPr lang="en-US" altLang="zh-CN" b="1" dirty="0">
                <a:solidFill>
                  <a:srgbClr val="C00000"/>
                </a:solidFill>
                <a:latin typeface="黑体" panose="02010609060101010101" pitchFamily="49" charset="-122"/>
                <a:ea typeface="黑体" panose="02010609060101010101" pitchFamily="49" charset="-122"/>
              </a:rPr>
              <a:t> Hinton</a:t>
            </a:r>
            <a:r>
              <a:rPr lang="zh-CN" altLang="en-US" b="1" dirty="0">
                <a:solidFill>
                  <a:srgbClr val="C00000"/>
                </a:solidFill>
                <a:latin typeface="黑体" panose="02010609060101010101" pitchFamily="49" charset="-122"/>
                <a:ea typeface="黑体" panose="02010609060101010101" pitchFamily="49" charset="-122"/>
              </a:rPr>
              <a:t>教授</a:t>
            </a:r>
            <a:r>
              <a:rPr lang="zh-CN" altLang="en-US" b="1" dirty="0">
                <a:latin typeface="黑体" panose="02010609060101010101" pitchFamily="49" charset="-122"/>
                <a:ea typeface="黑体" panose="02010609060101010101" pitchFamily="49" charset="-122"/>
              </a:rPr>
              <a:t>。</a:t>
            </a:r>
          </a:p>
          <a:p>
            <a:pPr marL="285750" indent="-285750">
              <a:lnSpc>
                <a:spcPct val="150000"/>
              </a:lnSpc>
              <a:spcBef>
                <a:spcPts val="1350"/>
              </a:spcBef>
              <a:buClr>
                <a:schemeClr val="accent1"/>
              </a:buClr>
              <a:buFont typeface="Wingdings" panose="05000000000000000000" pitchFamily="2" charset="2"/>
              <a:buChar char="p"/>
              <a:defRPr/>
            </a:pPr>
            <a:r>
              <a:rPr lang="en-US" altLang="zh-CN" b="1" dirty="0">
                <a:latin typeface="黑体" panose="02010609060101010101" pitchFamily="49" charset="-122"/>
                <a:ea typeface="黑体" panose="02010609060101010101" pitchFamily="49" charset="-122"/>
              </a:rPr>
              <a:t>2006</a:t>
            </a:r>
            <a:r>
              <a:rPr lang="zh-CN" altLang="en-US" b="1" dirty="0">
                <a:latin typeface="黑体" panose="02010609060101010101" pitchFamily="49" charset="-122"/>
                <a:ea typeface="黑体" panose="02010609060101010101" pitchFamily="49" charset="-122"/>
              </a:rPr>
              <a:t>年，</a:t>
            </a:r>
            <a:r>
              <a:rPr lang="en-US" altLang="zh-CN" b="1" dirty="0">
                <a:solidFill>
                  <a:srgbClr val="C00000"/>
                </a:solidFill>
                <a:latin typeface="黑体" panose="02010609060101010101" pitchFamily="49" charset="-122"/>
                <a:ea typeface="黑体" panose="02010609060101010101" pitchFamily="49" charset="-122"/>
              </a:rPr>
              <a:t>Hinton</a:t>
            </a:r>
            <a:r>
              <a:rPr lang="zh-CN" altLang="en-US" b="1" dirty="0">
                <a:latin typeface="黑体" panose="02010609060101010101" pitchFamily="49" charset="-122"/>
                <a:ea typeface="黑体" panose="02010609060101010101" pitchFamily="49" charset="-122"/>
              </a:rPr>
              <a:t>在</a:t>
            </a:r>
            <a:r>
              <a:rPr lang="en-US" altLang="zh-CN" b="1" dirty="0">
                <a:latin typeface="黑体" panose="02010609060101010101" pitchFamily="49" charset="-122"/>
                <a:ea typeface="黑体" panose="02010609060101010101" pitchFamily="49" charset="-122"/>
              </a:rPr>
              <a:t>《Science》</a:t>
            </a:r>
            <a:r>
              <a:rPr lang="zh-CN" altLang="en-US" b="1" dirty="0">
                <a:latin typeface="黑体" panose="02010609060101010101" pitchFamily="49" charset="-122"/>
                <a:ea typeface="黑体" panose="02010609060101010101" pitchFamily="49" charset="-122"/>
              </a:rPr>
              <a:t>和相关期刊上发表了论文，首次提出了“</a:t>
            </a:r>
            <a:r>
              <a:rPr lang="zh-CN" altLang="en-US" b="1" dirty="0">
                <a:solidFill>
                  <a:srgbClr val="C00000"/>
                </a:solidFill>
                <a:latin typeface="黑体" panose="02010609060101010101" pitchFamily="49" charset="-122"/>
                <a:ea typeface="黑体" panose="02010609060101010101" pitchFamily="49" charset="-122"/>
              </a:rPr>
              <a:t>深度信念网络</a:t>
            </a:r>
            <a:r>
              <a:rPr lang="zh-CN" altLang="en-US" b="1" dirty="0">
                <a:latin typeface="黑体" panose="02010609060101010101" pitchFamily="49" charset="-122"/>
                <a:ea typeface="黑体" panose="02010609060101010101" pitchFamily="49" charset="-122"/>
              </a:rPr>
              <a:t>”的概念。与传统的训练方式不同，“深度信念网络”有一个“</a:t>
            </a:r>
            <a:r>
              <a:rPr lang="zh-CN" altLang="en-US" b="1" dirty="0">
                <a:solidFill>
                  <a:srgbClr val="C00000"/>
                </a:solidFill>
                <a:latin typeface="黑体" panose="02010609060101010101" pitchFamily="49" charset="-122"/>
                <a:ea typeface="黑体" panose="02010609060101010101" pitchFamily="49" charset="-122"/>
              </a:rPr>
              <a:t>预训练</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pre-training</a:t>
            </a:r>
            <a:r>
              <a:rPr lang="zh-CN" altLang="en-US" b="1" dirty="0">
                <a:latin typeface="黑体" panose="02010609060101010101" pitchFamily="49" charset="-122"/>
                <a:ea typeface="黑体" panose="02010609060101010101" pitchFamily="49" charset="-122"/>
              </a:rPr>
              <a:t>）的过程，这可以方便的让神经网络中的权值找到一个</a:t>
            </a:r>
            <a:r>
              <a:rPr lang="zh-CN" altLang="en-US" b="1" dirty="0">
                <a:solidFill>
                  <a:srgbClr val="C00000"/>
                </a:solidFill>
                <a:latin typeface="黑体" panose="02010609060101010101" pitchFamily="49" charset="-122"/>
                <a:ea typeface="黑体" panose="02010609060101010101" pitchFamily="49" charset="-122"/>
              </a:rPr>
              <a:t>接近最优解</a:t>
            </a:r>
            <a:r>
              <a:rPr lang="zh-CN" altLang="en-US" b="1" dirty="0">
                <a:latin typeface="黑体" panose="02010609060101010101" pitchFamily="49" charset="-122"/>
                <a:ea typeface="黑体" panose="02010609060101010101" pitchFamily="49" charset="-122"/>
              </a:rPr>
              <a:t>的值，之后再使用“</a:t>
            </a:r>
            <a:r>
              <a:rPr lang="zh-CN" altLang="en-US" b="1" dirty="0">
                <a:solidFill>
                  <a:srgbClr val="C00000"/>
                </a:solidFill>
                <a:latin typeface="黑体" panose="02010609060101010101" pitchFamily="49" charset="-122"/>
                <a:ea typeface="黑体" panose="02010609060101010101" pitchFamily="49" charset="-122"/>
              </a:rPr>
              <a:t>微调</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(fine-tuning)</a:t>
            </a:r>
            <a:r>
              <a:rPr lang="zh-CN" altLang="en-US" b="1" dirty="0">
                <a:latin typeface="黑体" panose="02010609060101010101" pitchFamily="49" charset="-122"/>
                <a:ea typeface="黑体" panose="02010609060101010101" pitchFamily="49" charset="-122"/>
              </a:rPr>
              <a:t>技术来对整个网络进行优化训练。这两个技术的运用大幅度减少了训练多层神经网络的时间。他给多层神经网络相关的学习方法赋予了一个新名词</a:t>
            </a:r>
            <a:r>
              <a:rPr lang="en-US" altLang="zh-CN" b="1" dirty="0">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深度学习</a:t>
            </a:r>
            <a:r>
              <a:rPr lang="zh-CN" altLang="en-US" b="1" dirty="0">
                <a:latin typeface="黑体" panose="02010609060101010101" pitchFamily="49" charset="-122"/>
                <a:ea typeface="黑体" panose="02010609060101010101" pitchFamily="49" charset="-122"/>
              </a:rPr>
              <a:t>”。</a:t>
            </a:r>
          </a:p>
        </p:txBody>
      </p:sp>
      <p:pic>
        <p:nvPicPr>
          <p:cNvPr id="4710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68707" y="155981"/>
            <a:ext cx="1375006" cy="185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537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250" y="189165"/>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多层神经网络（深度学习</a:t>
            </a:r>
            <a:r>
              <a:rPr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66766" y="1332465"/>
            <a:ext cx="9032081" cy="351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很快，深度学习在语音识别领域暂露头角。</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spcBef>
                <a:spcPts val="1350"/>
              </a:spcBef>
              <a:buClr>
                <a:schemeClr val="accent1"/>
              </a:buClr>
              <a:buFont typeface="Wingdings" panose="05000000000000000000" pitchFamily="2" charset="2"/>
              <a:buChar char="p"/>
              <a:defRPr/>
            </a:pPr>
            <a:r>
              <a:rPr lang="en-US" altLang="zh-CN" sz="2000" b="1" dirty="0">
                <a:latin typeface="黑体" panose="02010609060101010101" pitchFamily="49" charset="-122"/>
                <a:ea typeface="黑体" panose="02010609060101010101" pitchFamily="49" charset="-122"/>
              </a:rPr>
              <a:t>2012</a:t>
            </a:r>
            <a:r>
              <a:rPr lang="zh-CN" altLang="en-US" sz="2000" b="1" dirty="0">
                <a:latin typeface="黑体" panose="02010609060101010101" pitchFamily="49" charset="-122"/>
                <a:ea typeface="黑体" panose="02010609060101010101" pitchFamily="49" charset="-122"/>
              </a:rPr>
              <a:t>年，深度学习技术又在图像识别领域大展拳脚。</a:t>
            </a:r>
            <a:r>
              <a:rPr lang="en-US" altLang="zh-CN" sz="2000" b="1" dirty="0">
                <a:latin typeface="黑体" panose="02010609060101010101" pitchFamily="49" charset="-122"/>
                <a:ea typeface="黑体" panose="02010609060101010101" pitchFamily="49" charset="-122"/>
              </a:rPr>
              <a:t>Hinton</a:t>
            </a:r>
            <a:r>
              <a:rPr lang="zh-CN" altLang="en-US" sz="2000" b="1" dirty="0">
                <a:latin typeface="黑体" panose="02010609060101010101" pitchFamily="49" charset="-122"/>
                <a:ea typeface="黑体" panose="02010609060101010101" pitchFamily="49" charset="-122"/>
              </a:rPr>
              <a:t>与他的学生在</a:t>
            </a:r>
            <a:r>
              <a:rPr lang="en-US" altLang="zh-CN" sz="2000" b="1" dirty="0">
                <a:latin typeface="黑体" panose="02010609060101010101" pitchFamily="49" charset="-122"/>
                <a:ea typeface="黑体" panose="02010609060101010101" pitchFamily="49" charset="-122"/>
              </a:rPr>
              <a:t>ImageNet</a:t>
            </a:r>
            <a:r>
              <a:rPr lang="zh-CN" altLang="en-US" sz="2000" b="1" dirty="0">
                <a:latin typeface="黑体" panose="02010609060101010101" pitchFamily="49" charset="-122"/>
                <a:ea typeface="黑体" panose="02010609060101010101" pitchFamily="49" charset="-122"/>
              </a:rPr>
              <a:t>竞赛中，用多层的卷积神经网络成功地对包含一千类别的一百万张图片进行了训练，取得了分类错误率</a:t>
            </a:r>
            <a:r>
              <a:rPr lang="en-US" altLang="zh-CN" sz="2000" b="1" dirty="0">
                <a:latin typeface="黑体" panose="02010609060101010101" pitchFamily="49" charset="-122"/>
                <a:ea typeface="黑体" panose="02010609060101010101" pitchFamily="49" charset="-122"/>
              </a:rPr>
              <a:t>15%</a:t>
            </a:r>
            <a:r>
              <a:rPr lang="zh-CN" altLang="en-US" sz="2000" b="1" dirty="0">
                <a:latin typeface="黑体" panose="02010609060101010101" pitchFamily="49" charset="-122"/>
                <a:ea typeface="黑体" panose="02010609060101010101" pitchFamily="49" charset="-122"/>
              </a:rPr>
              <a:t>的好成绩，这个成绩比第二名高了近</a:t>
            </a:r>
            <a:r>
              <a:rPr lang="en-US" altLang="zh-CN" sz="2000" b="1" dirty="0">
                <a:latin typeface="黑体" panose="02010609060101010101" pitchFamily="49" charset="-122"/>
                <a:ea typeface="黑体" panose="02010609060101010101" pitchFamily="49" charset="-122"/>
              </a:rPr>
              <a:t>11</a:t>
            </a:r>
            <a:r>
              <a:rPr lang="zh-CN" altLang="en-US" sz="2000" b="1" dirty="0">
                <a:latin typeface="黑体" panose="02010609060101010101" pitchFamily="49" charset="-122"/>
                <a:ea typeface="黑体" panose="02010609060101010101" pitchFamily="49" charset="-122"/>
              </a:rPr>
              <a:t>个百分点，充分证明了多层神经网络识别效果的优越性。</a:t>
            </a:r>
          </a:p>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在这之后，关于深度神经网络的研究与应用不断涌现。</a:t>
            </a:r>
          </a:p>
          <a:p>
            <a:pPr marL="342900" indent="-342900">
              <a:lnSpc>
                <a:spcPct val="150000"/>
              </a:lnSpc>
              <a:spcBef>
                <a:spcPts val="1350"/>
              </a:spcBef>
              <a:buClr>
                <a:schemeClr val="accent1"/>
              </a:buClr>
              <a:buFont typeface="Wingdings" panose="05000000000000000000" pitchFamily="2" charset="2"/>
              <a:buChar char="p"/>
              <a:defRPr/>
            </a:pPr>
            <a:endParaRPr lang="zh-CN" altLang="en-US" sz="2000" dirty="0">
              <a:latin typeface="+mn-ea"/>
            </a:endParaRPr>
          </a:p>
        </p:txBody>
      </p:sp>
    </p:spTree>
    <p:extLst>
      <p:ext uri="{BB962C8B-B14F-4D97-AF65-F5344CB8AC3E}">
        <p14:creationId xmlns:p14="http://schemas.microsoft.com/office/powerpoint/2010/main" val="2066879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187" y="13075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多层神经网络结构</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0" y="1094077"/>
            <a:ext cx="3701743" cy="454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在两层神经网络的输出层后面，继续添加层次。原来的输出层变成中间层，新加的层次成为新的输出层。所以可以得到下图。依照这样的方式不断添加，可以得到更多层的多层神经网络。</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较少参数如图</a:t>
            </a:r>
            <a:r>
              <a:rPr lang="en-US" altLang="zh-CN" sz="2000" b="1" dirty="0">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p:txBody>
      </p:sp>
      <p:pic>
        <p:nvPicPr>
          <p:cNvPr id="4915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5681" y="1593057"/>
            <a:ext cx="5087541" cy="392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456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57" y="0"/>
            <a:ext cx="7886700" cy="866431"/>
          </a:xfrm>
        </p:spPr>
        <p:txBody>
          <a:bodyPr vert="horz" lIns="91440" tIns="45720" rIns="91440" bIns="45720" rtlCol="0" anchor="ctr">
            <a:normAutofit/>
          </a:bodyPr>
          <a:lstStyle/>
          <a:p>
            <a:r>
              <a:rPr altLang="en-US" dirty="0" err="1">
                <a:latin typeface="黑体" panose="02010609060101010101" pitchFamily="49" charset="-122"/>
                <a:ea typeface="黑体" panose="02010609060101010101" pitchFamily="49" charset="-122"/>
              </a:rPr>
              <a:t>场景</a:t>
            </a:r>
            <a:endParaRPr altLang="zh-CN" dirty="0">
              <a:latin typeface="黑体" panose="02010609060101010101" pitchFamily="49" charset="-122"/>
              <a:ea typeface="黑体" panose="02010609060101010101" pitchFamily="49" charset="-122"/>
            </a:endParaRPr>
          </a:p>
        </p:txBody>
      </p:sp>
      <p:pic>
        <p:nvPicPr>
          <p:cNvPr id="1741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9239" y="2566367"/>
            <a:ext cx="5261048" cy="341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428937" y="1017521"/>
            <a:ext cx="8538489" cy="139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800"/>
              </a:spcBef>
              <a:spcAft>
                <a:spcPct val="0"/>
              </a:spcAft>
              <a:buClr>
                <a:schemeClr val="accent1"/>
              </a:buClr>
              <a:buFont typeface="Arial" panose="020B0604020202020204" pitchFamily="34" charset="0"/>
              <a:buChar char="•"/>
              <a:defRPr lang="zh-CN" sz="2000" kern="1200">
                <a:solidFill>
                  <a:schemeClr val="tx1"/>
                </a:solidFill>
                <a:latin typeface="+mn-lt"/>
                <a:ea typeface="Microsoft YaHei UI" panose="020B0503020204020204" pitchFamily="34" charset="-122"/>
                <a:cs typeface="+mn-cs"/>
              </a:defRPr>
            </a:lvl1pPr>
            <a:lvl2pPr marL="457200" indent="-228600" algn="l" rtl="0" eaLnBrk="0" fontAlgn="base" hangingPunct="0">
              <a:lnSpc>
                <a:spcPct val="90000"/>
              </a:lnSpc>
              <a:spcBef>
                <a:spcPts val="1000"/>
              </a:spcBef>
              <a:spcAft>
                <a:spcPct val="0"/>
              </a:spcAft>
              <a:buClr>
                <a:schemeClr val="accent1"/>
              </a:buClr>
              <a:buFont typeface="Arial" panose="020B0604020202020204" pitchFamily="34" charset="0"/>
              <a:buChar char="•"/>
              <a:defRPr lang="zh-CN" kern="1200">
                <a:solidFill>
                  <a:schemeClr val="tx1"/>
                </a:solidFill>
                <a:latin typeface="+mn-lt"/>
                <a:ea typeface="Microsoft YaHei UI" panose="020B0503020204020204" pitchFamily="34" charset="-122"/>
                <a:cs typeface="+mn-cs"/>
              </a:defRPr>
            </a:lvl2pPr>
            <a:lvl3pPr marL="685800" indent="-182563" algn="l" rtl="0" eaLnBrk="0" fontAlgn="base" hangingPunct="0">
              <a:lnSpc>
                <a:spcPct val="90000"/>
              </a:lnSpc>
              <a:spcBef>
                <a:spcPts val="800"/>
              </a:spcBef>
              <a:spcAft>
                <a:spcPct val="0"/>
              </a:spcAft>
              <a:buClr>
                <a:schemeClr val="accent1"/>
              </a:buClr>
              <a:buFont typeface="Arial" panose="020B0604020202020204" pitchFamily="34" charset="0"/>
              <a:buChar char="•"/>
              <a:defRPr lang="zh-CN" sz="1600" kern="1200">
                <a:solidFill>
                  <a:schemeClr val="tx1"/>
                </a:solidFill>
                <a:latin typeface="+mn-lt"/>
                <a:ea typeface="Microsoft YaHei UI" panose="020B0503020204020204" pitchFamily="34" charset="-122"/>
                <a:cs typeface="+mn-cs"/>
              </a:defRPr>
            </a:lvl3pPr>
            <a:lvl4pPr marL="914400" indent="-182563" algn="l" rtl="0" eaLnBrk="0" fontAlgn="base" hangingPunct="0">
              <a:lnSpc>
                <a:spcPct val="90000"/>
              </a:lnSpc>
              <a:spcBef>
                <a:spcPts val="800"/>
              </a:spcBef>
              <a:spcAft>
                <a:spcPct val="0"/>
              </a:spcAft>
              <a:buClr>
                <a:schemeClr val="accent1"/>
              </a:buClr>
              <a:buFont typeface="Arial" panose="020B0604020202020204" pitchFamily="34" charset="0"/>
              <a:buChar char="•"/>
              <a:defRPr lang="zh-CN" sz="1400" kern="1200">
                <a:solidFill>
                  <a:schemeClr val="tx1"/>
                </a:solidFill>
                <a:latin typeface="+mn-lt"/>
                <a:ea typeface="Microsoft YaHei UI" panose="020B0503020204020204" pitchFamily="34" charset="-122"/>
                <a:cs typeface="+mn-cs"/>
              </a:defRPr>
            </a:lvl4pPr>
            <a:lvl5pPr marL="1143000" indent="-182563" algn="l" rtl="0" eaLnBrk="0" fontAlgn="base" hangingPunct="0">
              <a:lnSpc>
                <a:spcPct val="90000"/>
              </a:lnSpc>
              <a:spcBef>
                <a:spcPts val="800"/>
              </a:spcBef>
              <a:spcAft>
                <a:spcPct val="0"/>
              </a:spcAft>
              <a:buClr>
                <a:schemeClr val="accent1"/>
              </a:buClr>
              <a:buFont typeface="Arial" panose="020B0604020202020204"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9pPr>
          </a:lstStyle>
          <a:p>
            <a:pPr eaLnBrk="1" hangingPunct="1">
              <a:lnSpc>
                <a:spcPct val="150000"/>
              </a:lnSpc>
              <a:buFont typeface="Wingdings" panose="05000000000000000000" pitchFamily="2" charset="2"/>
              <a:buChar char="p"/>
              <a:defRPr/>
            </a:pPr>
            <a:r>
              <a:rPr altLang="en-US" b="1" dirty="0">
                <a:latin typeface="黑体" panose="02010609060101010101" pitchFamily="49" charset="-122"/>
                <a:ea typeface="黑体" panose="02010609060101010101" pitchFamily="49" charset="-122"/>
              </a:rPr>
              <a:t>对于非线性的分类问题，在特征量较少的情况，可以用多项式类型的</a:t>
            </a:r>
            <a:r>
              <a:rPr lang="en-US" altLang="zh-CN" b="1" dirty="0">
                <a:latin typeface="黑体" panose="02010609060101010101" pitchFamily="49" charset="-122"/>
                <a:ea typeface="黑体" panose="02010609060101010101" pitchFamily="49" charset="-122"/>
              </a:rPr>
              <a:t>Logistic</a:t>
            </a:r>
            <a:r>
              <a:rPr altLang="en-US" b="1" dirty="0">
                <a:latin typeface="黑体" panose="02010609060101010101" pitchFamily="49" charset="-122"/>
                <a:ea typeface="黑体" panose="02010609060101010101" pitchFamily="49" charset="-122"/>
              </a:rPr>
              <a:t>回归或其它算法来处理。但是一旦特征量较多，多项式的</a:t>
            </a:r>
            <a:r>
              <a:rPr lang="en-US" altLang="zh-CN" b="1" dirty="0">
                <a:latin typeface="黑体" panose="02010609060101010101" pitchFamily="49" charset="-122"/>
                <a:ea typeface="黑体" panose="02010609060101010101" pitchFamily="49" charset="-122"/>
              </a:rPr>
              <a:t>Logistic</a:t>
            </a:r>
            <a:r>
              <a:rPr altLang="en-US" b="1" dirty="0">
                <a:latin typeface="黑体" panose="02010609060101010101" pitchFamily="49" charset="-122"/>
                <a:ea typeface="黑体" panose="02010609060101010101" pitchFamily="49" charset="-122"/>
              </a:rPr>
              <a:t>回归就会很困难。</a:t>
            </a:r>
          </a:p>
          <a:p>
            <a:pPr eaLnBrk="1" hangingPunct="1">
              <a:lnSpc>
                <a:spcPct val="150000"/>
              </a:lnSpc>
              <a:buFont typeface="Wingdings" panose="05000000000000000000" pitchFamily="2" charset="2"/>
              <a:buChar char="p"/>
              <a:defRPr/>
            </a:pPr>
            <a:endParaRPr altLang="en-US" dirty="0">
              <a:latin typeface="+mn-ea"/>
              <a:ea typeface="+mn-ea"/>
            </a:endParaRPr>
          </a:p>
        </p:txBody>
      </p:sp>
    </p:spTree>
    <p:extLst>
      <p:ext uri="{BB962C8B-B14F-4D97-AF65-F5344CB8AC3E}">
        <p14:creationId xmlns:p14="http://schemas.microsoft.com/office/powerpoint/2010/main" val="2633166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494" y="18659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多层神经网络结构</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65180" y="1152763"/>
            <a:ext cx="3707606" cy="46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较多参数如图</a:t>
            </a:r>
            <a:r>
              <a:rPr lang="en-US" altLang="zh-CN" sz="2000" b="1" dirty="0">
                <a:latin typeface="黑体" panose="02010609060101010101" pitchFamily="49" charset="-122"/>
                <a:ea typeface="黑体" panose="02010609060101010101" pitchFamily="49" charset="-122"/>
              </a:rPr>
              <a:t>:</a:t>
            </a:r>
          </a:p>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虽然层数保持不变，但是第二个神经网络的参数数量却是第一个神经网络的接近两倍之多，从而带来了更好的表示（</a:t>
            </a:r>
            <a:r>
              <a:rPr lang="en-US" altLang="zh-CN" sz="2000" b="1" dirty="0" smtClean="0">
                <a:latin typeface="黑体" panose="02010609060101010101" pitchFamily="49" charset="-122"/>
                <a:ea typeface="黑体" panose="02010609060101010101" pitchFamily="49" charset="-122"/>
              </a:rPr>
              <a:t>representation</a:t>
            </a:r>
            <a:r>
              <a:rPr lang="zh-CN" altLang="en-US" sz="2000" b="1" dirty="0">
                <a:latin typeface="黑体" panose="02010609060101010101" pitchFamily="49" charset="-122"/>
                <a:ea typeface="黑体" panose="02010609060101010101" pitchFamily="49" charset="-122"/>
              </a:rPr>
              <a:t>）能力。表示能力是多层神经网络的一个重要性质。</a:t>
            </a:r>
          </a:p>
        </p:txBody>
      </p:sp>
      <p:pic>
        <p:nvPicPr>
          <p:cNvPr id="5018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5953" y="1478757"/>
            <a:ext cx="5167313" cy="398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341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13" y="206430"/>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多层神经网络结构</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67250" y="1228437"/>
            <a:ext cx="3348038" cy="470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更深层次的网络。增加更多的层次有更深入的表示特征，以及更强的函数模拟能力。</a:t>
            </a:r>
          </a:p>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随着网络的层数增加，每一层对于前一层次的抽象表示更深入。目前，</a:t>
            </a:r>
            <a:r>
              <a:rPr lang="zh-CN" altLang="en-US" sz="2000" b="1" dirty="0">
                <a:solidFill>
                  <a:srgbClr val="C00000"/>
                </a:solidFill>
                <a:latin typeface="黑体" panose="02010609060101010101" pitchFamily="49" charset="-122"/>
                <a:ea typeface="黑体" panose="02010609060101010101" pitchFamily="49" charset="-122"/>
              </a:rPr>
              <a:t>深度神经网络在人工智能界占据统治地位。</a:t>
            </a:r>
          </a:p>
        </p:txBody>
      </p:sp>
      <p:pic>
        <p:nvPicPr>
          <p:cNvPr id="512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104" y="1593057"/>
            <a:ext cx="5607844" cy="379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80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神经网络发展史小结</a:t>
            </a:r>
          </a:p>
        </p:txBody>
      </p:sp>
      <p:sp>
        <p:nvSpPr>
          <p:cNvPr id="3" name="文本占位符 2"/>
          <p:cNvSpPr>
            <a:spLocks noGrp="1"/>
          </p:cNvSpPr>
          <p:nvPr>
            <p:ph type="body" sz="quarter" idx="13"/>
          </p:nvPr>
        </p:nvSpPr>
        <p:spPr/>
        <p:txBody>
          <a:bodyPr>
            <a:normAutofit lnSpcReduction="10000"/>
          </a:bodyPr>
          <a:lstStyle/>
          <a:p>
            <a:r>
              <a:rPr lang="zh-CN" altLang="en-US" b="1" dirty="0">
                <a:latin typeface="黑体" panose="02010609060101010101" pitchFamily="49" charset="-122"/>
                <a:ea typeface="黑体" panose="02010609060101010101" pitchFamily="49" charset="-122"/>
              </a:rPr>
              <a:t>第一阶段</a:t>
            </a:r>
          </a:p>
        </p:txBody>
      </p:sp>
      <p:sp>
        <p:nvSpPr>
          <p:cNvPr id="4" name="内容占位符 3"/>
          <p:cNvSpPr>
            <a:spLocks noGrp="1"/>
          </p:cNvSpPr>
          <p:nvPr>
            <p:ph sz="quarter" idx="14"/>
          </p:nvPr>
        </p:nvSpPr>
        <p:spPr/>
        <p:txBody>
          <a:bodyPr>
            <a:normAutofit/>
          </a:bodyPr>
          <a:lstStyle/>
          <a:p>
            <a:pPr marL="342900" indent="-342900">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1943</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McCulloch</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Pitts </a:t>
            </a:r>
            <a:r>
              <a:rPr lang="zh-CN" altLang="en-US" b="1" dirty="0">
                <a:latin typeface="黑体" panose="02010609060101010101" pitchFamily="49" charset="-122"/>
                <a:ea typeface="黑体" panose="02010609060101010101" pitchFamily="49" charset="-122"/>
              </a:rPr>
              <a:t>提出第一个神经元数学模型</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即</a:t>
            </a:r>
            <a:r>
              <a:rPr lang="en-US" altLang="zh-CN" b="1" dirty="0">
                <a:solidFill>
                  <a:srgbClr val="C00000"/>
                </a:solidFill>
                <a:latin typeface="黑体" panose="02010609060101010101" pitchFamily="49" charset="-122"/>
                <a:ea typeface="黑体" panose="02010609060101010101" pitchFamily="49" charset="-122"/>
              </a:rPr>
              <a:t>M-P</a:t>
            </a:r>
            <a:r>
              <a:rPr lang="zh-CN" altLang="en-US" b="1" dirty="0">
                <a:solidFill>
                  <a:srgbClr val="C00000"/>
                </a:solidFill>
                <a:latin typeface="黑体" panose="02010609060101010101" pitchFamily="49" charset="-122"/>
                <a:ea typeface="黑体" panose="02010609060101010101" pitchFamily="49" charset="-122"/>
              </a:rPr>
              <a:t>模型</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并从原理上证明了人工神经网络能够计算任何算数和逻辑函数</a:t>
            </a:r>
            <a:endParaRPr lang="en-US" altLang="zh-CN"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1949</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Hebb </a:t>
            </a:r>
            <a:r>
              <a:rPr lang="zh-CN" altLang="en-US" b="1" dirty="0">
                <a:latin typeface="黑体" panose="02010609060101010101" pitchFamily="49" charset="-122"/>
                <a:ea typeface="黑体" panose="02010609060101010101" pitchFamily="49" charset="-122"/>
              </a:rPr>
              <a:t>发表</a:t>
            </a:r>
            <a:r>
              <a:rPr lang="en-US" altLang="zh-CN" b="1" dirty="0">
                <a:latin typeface="黑体" panose="02010609060101010101" pitchFamily="49" charset="-122"/>
                <a:ea typeface="黑体" panose="02010609060101010101" pitchFamily="49" charset="-122"/>
              </a:rPr>
              <a:t>《The Organization of Behavior》</a:t>
            </a:r>
            <a:r>
              <a:rPr lang="zh-CN" altLang="en-US" b="1" dirty="0">
                <a:latin typeface="黑体" panose="02010609060101010101" pitchFamily="49" charset="-122"/>
                <a:ea typeface="黑体" panose="02010609060101010101" pitchFamily="49" charset="-122"/>
              </a:rPr>
              <a:t>一书</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提出生物神经元学习的机理</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即</a:t>
            </a:r>
            <a:r>
              <a:rPr lang="en-US" altLang="zh-CN" b="1" dirty="0">
                <a:solidFill>
                  <a:srgbClr val="C00000"/>
                </a:solidFill>
                <a:latin typeface="黑体" panose="02010609060101010101" pitchFamily="49" charset="-122"/>
                <a:ea typeface="黑体" panose="02010609060101010101" pitchFamily="49" charset="-122"/>
              </a:rPr>
              <a:t>Hebb</a:t>
            </a:r>
            <a:r>
              <a:rPr lang="zh-CN" altLang="en-US" b="1" dirty="0">
                <a:solidFill>
                  <a:srgbClr val="C00000"/>
                </a:solidFill>
                <a:latin typeface="黑体" panose="02010609060101010101" pitchFamily="49" charset="-122"/>
                <a:ea typeface="黑体" panose="02010609060101010101" pitchFamily="49" charset="-122"/>
              </a:rPr>
              <a:t>学习规则</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1958</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Rosenblatt </a:t>
            </a:r>
            <a:r>
              <a:rPr lang="zh-CN" altLang="en-US" b="1" dirty="0">
                <a:latin typeface="黑体" panose="02010609060101010101" pitchFamily="49" charset="-122"/>
                <a:ea typeface="黑体" panose="02010609060101010101" pitchFamily="49" charset="-122"/>
              </a:rPr>
              <a:t>提出</a:t>
            </a:r>
            <a:r>
              <a:rPr lang="zh-CN" altLang="en-US" b="1" dirty="0">
                <a:solidFill>
                  <a:srgbClr val="C00000"/>
                </a:solidFill>
                <a:latin typeface="黑体" panose="02010609060101010101" pitchFamily="49" charset="-122"/>
                <a:ea typeface="黑体" panose="02010609060101010101" pitchFamily="49" charset="-122"/>
              </a:rPr>
              <a:t>感知机网络</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Perceptron</a:t>
            </a:r>
            <a:r>
              <a:rPr lang="zh-CN" altLang="en-US" b="1" dirty="0">
                <a:latin typeface="黑体" panose="02010609060101010101" pitchFamily="49" charset="-122"/>
                <a:ea typeface="黑体" panose="02010609060101010101" pitchFamily="49" charset="-122"/>
              </a:rPr>
              <a:t>）模型和其学习规则</a:t>
            </a:r>
            <a:endParaRPr lang="en-US" altLang="zh-CN"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1960</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a:t>
            </a:r>
            <a:r>
              <a:rPr lang="en-US" altLang="zh-CN" b="1" dirty="0" err="1">
                <a:latin typeface="黑体" panose="02010609060101010101" pitchFamily="49" charset="-122"/>
                <a:ea typeface="黑体" panose="02010609060101010101" pitchFamily="49" charset="-122"/>
              </a:rPr>
              <a:t>Widrow</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Hoff</a:t>
            </a:r>
            <a:r>
              <a:rPr lang="zh-CN" altLang="en-US" b="1" dirty="0">
                <a:latin typeface="黑体" panose="02010609060101010101" pitchFamily="49" charset="-122"/>
                <a:ea typeface="黑体" panose="02010609060101010101" pitchFamily="49" charset="-122"/>
              </a:rPr>
              <a:t>提出</a:t>
            </a:r>
            <a:r>
              <a:rPr lang="zh-CN" altLang="en-US" b="1" dirty="0">
                <a:solidFill>
                  <a:srgbClr val="C00000"/>
                </a:solidFill>
                <a:latin typeface="黑体" panose="02010609060101010101" pitchFamily="49" charset="-122"/>
                <a:ea typeface="黑体" panose="02010609060101010101" pitchFamily="49" charset="-122"/>
              </a:rPr>
              <a:t>自适应线性神经元</a:t>
            </a:r>
            <a:r>
              <a:rPr lang="zh-CN" altLang="en-US" b="1" dirty="0">
                <a:latin typeface="黑体" panose="02010609060101010101" pitchFamily="49" charset="-122"/>
                <a:ea typeface="黑体" panose="02010609060101010101" pitchFamily="49" charset="-122"/>
              </a:rPr>
              <a:t>（</a:t>
            </a:r>
            <a:r>
              <a:rPr lang="en-US" altLang="zh-CN" b="1" dirty="0" err="1">
                <a:latin typeface="黑体" panose="02010609060101010101" pitchFamily="49" charset="-122"/>
                <a:ea typeface="黑体" panose="02010609060101010101" pitchFamily="49" charset="-122"/>
              </a:rPr>
              <a:t>Adaline</a:t>
            </a:r>
            <a:r>
              <a:rPr lang="zh-CN" altLang="en-US" b="1" dirty="0">
                <a:latin typeface="黑体" panose="02010609060101010101" pitchFamily="49" charset="-122"/>
                <a:ea typeface="黑体" panose="02010609060101010101" pitchFamily="49" charset="-122"/>
              </a:rPr>
              <a:t>）模型和</a:t>
            </a:r>
            <a:r>
              <a:rPr lang="zh-CN" altLang="en-US" b="1" dirty="0">
                <a:solidFill>
                  <a:srgbClr val="C00000"/>
                </a:solidFill>
                <a:latin typeface="黑体" panose="02010609060101010101" pitchFamily="49" charset="-122"/>
                <a:ea typeface="黑体" panose="02010609060101010101" pitchFamily="49" charset="-122"/>
              </a:rPr>
              <a:t>最小均方学习算法</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1969</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Minsky</a:t>
            </a:r>
            <a:r>
              <a:rPr lang="zh-CN" altLang="en-US" b="1" dirty="0">
                <a:latin typeface="黑体" panose="02010609060101010101" pitchFamily="49" charset="-122"/>
                <a:ea typeface="黑体" panose="02010609060101010101" pitchFamily="49" charset="-122"/>
              </a:rPr>
              <a:t>和</a:t>
            </a:r>
            <a:r>
              <a:rPr lang="en-US" altLang="zh-CN" b="1" dirty="0" err="1">
                <a:latin typeface="黑体" panose="02010609060101010101" pitchFamily="49" charset="-122"/>
                <a:ea typeface="黑体" panose="02010609060101010101" pitchFamily="49" charset="-122"/>
              </a:rPr>
              <a:t>Papert</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发表</a:t>
            </a:r>
            <a:r>
              <a:rPr lang="en-US" altLang="zh-CN" b="1" dirty="0">
                <a:latin typeface="黑体" panose="02010609060101010101" pitchFamily="49" charset="-122"/>
                <a:ea typeface="黑体" panose="02010609060101010101" pitchFamily="49" charset="-122"/>
              </a:rPr>
              <a:t>《</a:t>
            </a:r>
            <a:r>
              <a:rPr lang="en-US" altLang="zh-CN" b="1" dirty="0" err="1">
                <a:latin typeface="黑体" panose="02010609060101010101" pitchFamily="49" charset="-122"/>
                <a:ea typeface="黑体" panose="02010609060101010101" pitchFamily="49" charset="-122"/>
              </a:rPr>
              <a:t>Perceptrons</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一书</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指出</a:t>
            </a:r>
            <a:r>
              <a:rPr lang="zh-CN" altLang="en-US" b="1" dirty="0">
                <a:solidFill>
                  <a:srgbClr val="C00000"/>
                </a:solidFill>
                <a:latin typeface="黑体" panose="02010609060101010101" pitchFamily="49" charset="-122"/>
                <a:ea typeface="黑体" panose="02010609060101010101" pitchFamily="49" charset="-122"/>
              </a:rPr>
              <a:t>单层神经网路不能解决非线性问题</a:t>
            </a:r>
            <a:r>
              <a:rPr lang="en-US" altLang="zh-CN" b="1" dirty="0">
                <a:solidFill>
                  <a:srgbClr val="C00000"/>
                </a:solidFill>
                <a:latin typeface="黑体" panose="02010609060101010101" pitchFamily="49" charset="-122"/>
                <a:ea typeface="黑体" panose="02010609060101010101" pitchFamily="49" charset="-122"/>
              </a:rPr>
              <a:t>, </a:t>
            </a:r>
            <a:r>
              <a:rPr lang="zh-CN" altLang="en-US" b="1" dirty="0">
                <a:solidFill>
                  <a:srgbClr val="C00000"/>
                </a:solidFill>
                <a:latin typeface="黑体" panose="02010609060101010101" pitchFamily="49" charset="-122"/>
                <a:ea typeface="黑体" panose="02010609060101010101" pitchFamily="49" charset="-122"/>
              </a:rPr>
              <a:t>多层网络的训练算法尚无希望</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这个论断导致神经网络进入低谷</a:t>
            </a:r>
          </a:p>
        </p:txBody>
      </p:sp>
    </p:spTree>
    <p:extLst>
      <p:ext uri="{BB962C8B-B14F-4D97-AF65-F5344CB8AC3E}">
        <p14:creationId xmlns:p14="http://schemas.microsoft.com/office/powerpoint/2010/main" val="628584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神经网络发展史小结</a:t>
            </a:r>
          </a:p>
        </p:txBody>
      </p:sp>
      <p:sp>
        <p:nvSpPr>
          <p:cNvPr id="3" name="文本占位符 2"/>
          <p:cNvSpPr>
            <a:spLocks noGrp="1"/>
          </p:cNvSpPr>
          <p:nvPr>
            <p:ph type="body" sz="quarter" idx="13"/>
          </p:nvPr>
        </p:nvSpPr>
        <p:spPr/>
        <p:txBody>
          <a:bodyPr>
            <a:normAutofit lnSpcReduction="10000"/>
          </a:bodyPr>
          <a:lstStyle/>
          <a:p>
            <a:r>
              <a:rPr lang="zh-CN" altLang="en-US" b="1" dirty="0">
                <a:latin typeface="黑体" panose="02010609060101010101" pitchFamily="49" charset="-122"/>
                <a:ea typeface="黑体" panose="02010609060101010101" pitchFamily="49" charset="-122"/>
              </a:rPr>
              <a:t>第二阶段</a:t>
            </a:r>
          </a:p>
        </p:txBody>
      </p:sp>
      <p:sp>
        <p:nvSpPr>
          <p:cNvPr id="4" name="内容占位符 3"/>
          <p:cNvSpPr>
            <a:spLocks noGrp="1"/>
          </p:cNvSpPr>
          <p:nvPr>
            <p:ph sz="quarter" idx="14"/>
          </p:nvPr>
        </p:nvSpPr>
        <p:spPr>
          <a:xfrm>
            <a:off x="260350" y="1813188"/>
            <a:ext cx="8629650" cy="4343400"/>
          </a:xfrm>
        </p:spPr>
        <p:txBody>
          <a:bodyPr/>
          <a:lstStyle/>
          <a:p>
            <a:pPr marL="342900" indent="-342900">
              <a:lnSpc>
                <a:spcPct val="100000"/>
              </a:lnSpc>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1982</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物理学家</a:t>
            </a:r>
            <a:r>
              <a:rPr lang="en-US" altLang="zh-CN" b="1" dirty="0">
                <a:latin typeface="黑体" panose="02010609060101010101" pitchFamily="49" charset="-122"/>
                <a:ea typeface="黑体" panose="02010609060101010101" pitchFamily="49" charset="-122"/>
              </a:rPr>
              <a:t>Hopfield</a:t>
            </a:r>
            <a:r>
              <a:rPr lang="zh-CN" altLang="en-US" b="1" dirty="0">
                <a:latin typeface="黑体" panose="02010609060101010101" pitchFamily="49" charset="-122"/>
                <a:ea typeface="黑体" panose="02010609060101010101" pitchFamily="49" charset="-122"/>
              </a:rPr>
              <a:t>提出了一种具有联想记忆、优化计算能力的递归网络模型</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即</a:t>
            </a:r>
            <a:r>
              <a:rPr lang="en-US" altLang="zh-CN" b="1" dirty="0">
                <a:solidFill>
                  <a:srgbClr val="C00000"/>
                </a:solidFill>
                <a:latin typeface="黑体" panose="02010609060101010101" pitchFamily="49" charset="-122"/>
                <a:ea typeface="黑体" panose="02010609060101010101" pitchFamily="49" charset="-122"/>
              </a:rPr>
              <a:t>Hopfield </a:t>
            </a:r>
            <a:r>
              <a:rPr lang="zh-CN" altLang="en-US" b="1" dirty="0">
                <a:solidFill>
                  <a:srgbClr val="C00000"/>
                </a:solidFill>
                <a:latin typeface="黑体" panose="02010609060101010101" pitchFamily="49" charset="-122"/>
                <a:ea typeface="黑体" panose="02010609060101010101" pitchFamily="49" charset="-122"/>
              </a:rPr>
              <a:t>网络</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1986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a:t>
            </a:r>
            <a:r>
              <a:rPr lang="en-US" altLang="zh-CN" b="1" dirty="0" err="1">
                <a:latin typeface="黑体" panose="02010609060101010101" pitchFamily="49" charset="-122"/>
                <a:ea typeface="黑体" panose="02010609060101010101" pitchFamily="49" charset="-122"/>
              </a:rPr>
              <a:t>Rumelhart</a:t>
            </a:r>
            <a:r>
              <a:rPr lang="zh-CN" altLang="en-US" b="1" dirty="0">
                <a:latin typeface="黑体" panose="02010609060101010101" pitchFamily="49" charset="-122"/>
                <a:ea typeface="黑体" panose="02010609060101010101" pitchFamily="49" charset="-122"/>
              </a:rPr>
              <a:t>等编辑的著作</a:t>
            </a:r>
            <a:r>
              <a:rPr lang="en-US" altLang="zh-CN" b="1" dirty="0">
                <a:latin typeface="黑体" panose="02010609060101010101" pitchFamily="49" charset="-122"/>
                <a:ea typeface="黑体" panose="02010609060101010101" pitchFamily="49" charset="-122"/>
              </a:rPr>
              <a:t>《Parallel Distributed </a:t>
            </a:r>
            <a:r>
              <a:rPr lang="en-US" altLang="zh-CN" b="1" dirty="0" err="1">
                <a:latin typeface="黑体" panose="02010609060101010101" pitchFamily="49" charset="-122"/>
                <a:ea typeface="黑体" panose="02010609060101010101" pitchFamily="49" charset="-122"/>
              </a:rPr>
              <a:t>Proceesing:Explorations</a:t>
            </a:r>
            <a:r>
              <a:rPr lang="en-US" altLang="zh-CN" b="1" dirty="0">
                <a:latin typeface="黑体" panose="02010609060101010101" pitchFamily="49" charset="-122"/>
                <a:ea typeface="黑体" panose="02010609060101010101" pitchFamily="49" charset="-122"/>
              </a:rPr>
              <a:t> in the Microstructures of Cognition》</a:t>
            </a:r>
            <a:r>
              <a:rPr lang="zh-CN" altLang="en-US" b="1" dirty="0">
                <a:latin typeface="黑体" panose="02010609060101010101" pitchFamily="49" charset="-122"/>
                <a:ea typeface="黑体" panose="02010609060101010101" pitchFamily="49" charset="-122"/>
              </a:rPr>
              <a:t>报告了</a:t>
            </a:r>
            <a:r>
              <a:rPr lang="zh-CN" altLang="en-US" b="1" dirty="0">
                <a:solidFill>
                  <a:srgbClr val="C00000"/>
                </a:solidFill>
                <a:latin typeface="黑体" panose="02010609060101010101" pitchFamily="49" charset="-122"/>
                <a:ea typeface="黑体" panose="02010609060101010101" pitchFamily="49" charset="-122"/>
              </a:rPr>
              <a:t>反向传播算法</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1987</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 IEEE </a:t>
            </a:r>
            <a:r>
              <a:rPr lang="zh-CN" altLang="en-US" b="1" dirty="0">
                <a:latin typeface="黑体" panose="02010609060101010101" pitchFamily="49" charset="-122"/>
                <a:ea typeface="黑体" panose="02010609060101010101" pitchFamily="49" charset="-122"/>
              </a:rPr>
              <a:t>在美国加州圣地亚哥召开第一届神经网络国际会议（</a:t>
            </a:r>
            <a:r>
              <a:rPr lang="en-US" altLang="zh-CN" b="1" dirty="0">
                <a:latin typeface="黑体" panose="02010609060101010101" pitchFamily="49" charset="-122"/>
                <a:ea typeface="黑体" panose="02010609060101010101" pitchFamily="49" charset="-122"/>
              </a:rPr>
              <a:t>ICNN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en-US" altLang="zh-CN" b="1" dirty="0">
                <a:latin typeface="黑体" panose="02010609060101010101" pitchFamily="49" charset="-122"/>
                <a:ea typeface="黑体" panose="02010609060101010101" pitchFamily="49" charset="-122"/>
              </a:rPr>
              <a:t>90</a:t>
            </a:r>
            <a:r>
              <a:rPr lang="zh-CN" altLang="en-US" b="1" dirty="0">
                <a:latin typeface="黑体" panose="02010609060101010101" pitchFamily="49" charset="-122"/>
                <a:ea typeface="黑体" panose="02010609060101010101" pitchFamily="49" charset="-122"/>
              </a:rPr>
              <a:t>年代初</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伴随统计学习理论和</a:t>
            </a:r>
            <a:r>
              <a:rPr lang="en-US" altLang="zh-CN" b="1" dirty="0">
                <a:latin typeface="黑体" panose="02010609060101010101" pitchFamily="49" charset="-122"/>
                <a:ea typeface="黑体" panose="02010609060101010101" pitchFamily="49" charset="-122"/>
              </a:rPr>
              <a:t>SVM</a:t>
            </a:r>
            <a:r>
              <a:rPr lang="zh-CN" altLang="en-US" b="1" dirty="0">
                <a:latin typeface="黑体" panose="02010609060101010101" pitchFamily="49" charset="-122"/>
                <a:ea typeface="黑体" panose="02010609060101010101" pitchFamily="49" charset="-122"/>
              </a:rPr>
              <a:t>的兴起</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神经网络由于理论不够清楚</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试错性强</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难以训练</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再次进入低谷</a:t>
            </a:r>
          </a:p>
        </p:txBody>
      </p:sp>
    </p:spTree>
    <p:extLst>
      <p:ext uri="{BB962C8B-B14F-4D97-AF65-F5344CB8AC3E}">
        <p14:creationId xmlns:p14="http://schemas.microsoft.com/office/powerpoint/2010/main" val="227850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神经网络发展史小结</a:t>
            </a:r>
          </a:p>
        </p:txBody>
      </p:sp>
      <p:sp>
        <p:nvSpPr>
          <p:cNvPr id="3" name="文本占位符 2"/>
          <p:cNvSpPr>
            <a:spLocks noGrp="1"/>
          </p:cNvSpPr>
          <p:nvPr>
            <p:ph type="body" sz="quarter" idx="13"/>
          </p:nvPr>
        </p:nvSpPr>
        <p:spPr/>
        <p:txBody>
          <a:bodyPr>
            <a:normAutofit lnSpcReduction="10000"/>
          </a:bodyPr>
          <a:lstStyle/>
          <a:p>
            <a:r>
              <a:rPr lang="zh-CN" altLang="en-US" b="1" dirty="0">
                <a:latin typeface="黑体" panose="02010609060101010101" pitchFamily="49" charset="-122"/>
                <a:ea typeface="黑体" panose="02010609060101010101" pitchFamily="49" charset="-122"/>
              </a:rPr>
              <a:t>第三阶段</a:t>
            </a:r>
          </a:p>
        </p:txBody>
      </p:sp>
      <p:sp>
        <p:nvSpPr>
          <p:cNvPr id="4" name="内容占位符 3"/>
          <p:cNvSpPr>
            <a:spLocks noGrp="1"/>
          </p:cNvSpPr>
          <p:nvPr>
            <p:ph sz="quarter" idx="14"/>
          </p:nvPr>
        </p:nvSpPr>
        <p:spPr/>
        <p:txBody>
          <a:bodyPr>
            <a:normAutofit/>
          </a:bodyPr>
          <a:lstStyle/>
          <a:p>
            <a:pPr marL="342900" indent="-342900">
              <a:lnSpc>
                <a:spcPct val="10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2006</a:t>
            </a:r>
            <a:r>
              <a:rPr lang="zh-CN" altLang="en-US" sz="2000" b="1" dirty="0">
                <a:latin typeface="黑体" panose="02010609060101010101" pitchFamily="49" charset="-122"/>
                <a:ea typeface="黑体" panose="02010609060101010101" pitchFamily="49" charset="-122"/>
              </a:rPr>
              <a:t>年</a:t>
            </a:r>
            <a:r>
              <a:rPr lang="en-US" altLang="zh-CN" sz="2000" b="1" dirty="0">
                <a:latin typeface="黑体" panose="02010609060101010101" pitchFamily="49" charset="-122"/>
                <a:ea typeface="黑体" panose="02010609060101010101" pitchFamily="49" charset="-122"/>
              </a:rPr>
              <a:t>, Hinton</a:t>
            </a:r>
            <a:r>
              <a:rPr lang="zh-CN" altLang="en-US" sz="2000" b="1" dirty="0">
                <a:latin typeface="黑体" panose="02010609060101010101" pitchFamily="49" charset="-122"/>
                <a:ea typeface="黑体" panose="02010609060101010101" pitchFamily="49" charset="-122"/>
              </a:rPr>
              <a:t>提出了深度信念网络</a:t>
            </a:r>
            <a:r>
              <a:rPr lang="en-US" altLang="zh-CN" sz="2000" b="1" dirty="0">
                <a:latin typeface="黑体" panose="02010609060101010101" pitchFamily="49" charset="-122"/>
                <a:ea typeface="黑体" panose="02010609060101010101" pitchFamily="49" charset="-122"/>
              </a:rPr>
              <a:t>(DBN), </a:t>
            </a:r>
            <a:r>
              <a:rPr lang="zh-CN" altLang="en-US" sz="2000" b="1" dirty="0">
                <a:latin typeface="黑体" panose="02010609060101010101" pitchFamily="49" charset="-122"/>
                <a:ea typeface="黑体" panose="02010609060101010101" pitchFamily="49" charset="-122"/>
              </a:rPr>
              <a:t>通过“预训练</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微调”使得深度模型的最优化变得相对容易</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2012</a:t>
            </a:r>
            <a:r>
              <a:rPr lang="zh-CN" altLang="en-US" sz="2000" b="1" dirty="0">
                <a:latin typeface="黑体" panose="02010609060101010101" pitchFamily="49" charset="-122"/>
                <a:ea typeface="黑体" panose="02010609060101010101" pitchFamily="49" charset="-122"/>
              </a:rPr>
              <a:t>年</a:t>
            </a:r>
            <a:r>
              <a:rPr lang="en-US" altLang="zh-CN" sz="2000" b="1" dirty="0">
                <a:latin typeface="黑体" panose="02010609060101010101" pitchFamily="49" charset="-122"/>
                <a:ea typeface="黑体" panose="02010609060101010101" pitchFamily="49" charset="-122"/>
              </a:rPr>
              <a:t>, Hinton </a:t>
            </a:r>
            <a:r>
              <a:rPr lang="zh-CN" altLang="en-US" sz="2000" b="1" dirty="0">
                <a:latin typeface="黑体" panose="02010609060101010101" pitchFamily="49" charset="-122"/>
                <a:ea typeface="黑体" panose="02010609060101010101" pitchFamily="49" charset="-122"/>
              </a:rPr>
              <a:t>组参加</a:t>
            </a:r>
            <a:r>
              <a:rPr lang="en-US" altLang="zh-CN" sz="2000" b="1" dirty="0">
                <a:latin typeface="黑体" panose="02010609060101010101" pitchFamily="49" charset="-122"/>
                <a:ea typeface="黑体" panose="02010609060101010101" pitchFamily="49" charset="-122"/>
              </a:rPr>
              <a:t>ImageNet </a:t>
            </a:r>
            <a:r>
              <a:rPr lang="zh-CN" altLang="en-US" sz="2000" b="1" dirty="0">
                <a:latin typeface="黑体" panose="02010609060101010101" pitchFamily="49" charset="-122"/>
                <a:ea typeface="黑体" panose="02010609060101010101" pitchFamily="49" charset="-122"/>
              </a:rPr>
              <a:t>竞赛</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使用 </a:t>
            </a:r>
            <a:r>
              <a:rPr lang="en-US" altLang="zh-CN" sz="2000" b="1" dirty="0">
                <a:latin typeface="黑体" panose="02010609060101010101" pitchFamily="49" charset="-122"/>
                <a:ea typeface="黑体" panose="02010609060101010101" pitchFamily="49" charset="-122"/>
              </a:rPr>
              <a:t>CNN </a:t>
            </a:r>
            <a:r>
              <a:rPr lang="zh-CN" altLang="en-US" sz="2000" b="1" dirty="0">
                <a:latin typeface="黑体" panose="02010609060101010101" pitchFamily="49" charset="-122"/>
                <a:ea typeface="黑体" panose="02010609060101010101" pitchFamily="49" charset="-122"/>
              </a:rPr>
              <a:t>模型</a:t>
            </a:r>
            <a:r>
              <a:rPr lang="zh-CN" altLang="en-US" sz="2000" b="1" dirty="0">
                <a:latin typeface="黑体" panose="02010609060101010101" pitchFamily="49" charset="-122"/>
                <a:ea typeface="黑体" panose="02010609060101010101" pitchFamily="49" charset="-122"/>
                <a:cs typeface="Arial" panose="020B0604020202020204" pitchFamily="34" charset="0"/>
              </a:rPr>
              <a:t>以超过第二名</a:t>
            </a:r>
            <a:r>
              <a:rPr lang="en-US" altLang="zh-CN" sz="2000" b="1" dirty="0">
                <a:latin typeface="黑体" panose="02010609060101010101" pitchFamily="49" charset="-122"/>
                <a:ea typeface="黑体" panose="02010609060101010101" pitchFamily="49" charset="-122"/>
                <a:cs typeface="Arial" panose="020B0604020202020204" pitchFamily="34" charset="0"/>
              </a:rPr>
              <a:t>10</a:t>
            </a:r>
            <a:r>
              <a:rPr lang="zh-CN" altLang="en-US" sz="2000" b="1" dirty="0">
                <a:latin typeface="黑体" panose="02010609060101010101" pitchFamily="49" charset="-122"/>
                <a:ea typeface="黑体" panose="02010609060101010101" pitchFamily="49" charset="-122"/>
                <a:cs typeface="Arial" panose="020B0604020202020204" pitchFamily="34" charset="0"/>
              </a:rPr>
              <a:t>个百分点的成绩夺得当年竞赛的冠军</a:t>
            </a:r>
            <a:endParaRPr lang="en-US" altLang="zh-CN" sz="2000" b="1" dirty="0">
              <a:latin typeface="黑体" panose="02010609060101010101" pitchFamily="49" charset="-122"/>
              <a:ea typeface="黑体" panose="02010609060101010101" pitchFamily="49" charset="-122"/>
              <a:cs typeface="Arial" panose="020B0604020202020204" pitchFamily="34" charset="0"/>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cs typeface="Arial" panose="020B0604020202020204" pitchFamily="34" charset="0"/>
              </a:rPr>
              <a:t>伴随云计算、大数据时代的到来，计算能力的大幅提升，使得深度学习模型在</a:t>
            </a:r>
            <a:r>
              <a:rPr lang="zh-CN" altLang="en-US" sz="2000" b="1" dirty="0">
                <a:solidFill>
                  <a:srgbClr val="FF0000"/>
                </a:solidFill>
                <a:latin typeface="黑体" panose="02010609060101010101" pitchFamily="49" charset="-122"/>
                <a:ea typeface="黑体" panose="02010609060101010101" pitchFamily="49" charset="-122"/>
                <a:cs typeface="Arial" panose="020B0604020202020204" pitchFamily="34" charset="0"/>
              </a:rPr>
              <a:t>计算机视觉、自然语言处理、语音识别</a:t>
            </a:r>
            <a:r>
              <a:rPr lang="zh-CN" altLang="en-US" sz="2000" b="1" dirty="0">
                <a:latin typeface="黑体" panose="02010609060101010101" pitchFamily="49" charset="-122"/>
                <a:ea typeface="黑体" panose="02010609060101010101" pitchFamily="49" charset="-122"/>
                <a:cs typeface="Arial" panose="020B0604020202020204" pitchFamily="34" charset="0"/>
              </a:rPr>
              <a:t>等众多领域都取得了较大的成功</a:t>
            </a:r>
            <a:endParaRPr lang="zh-CN" altLang="en-US" sz="2000" b="1" dirty="0">
              <a:latin typeface="黑体" panose="02010609060101010101" pitchFamily="49" charset="-122"/>
              <a:ea typeface="黑体" panose="02010609060101010101" pitchFamily="49" charset="-122"/>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9" y="4174317"/>
            <a:ext cx="2923669" cy="2042821"/>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17" y="4039789"/>
            <a:ext cx="3068025" cy="221499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860" y="4039789"/>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006" y="1079461"/>
            <a:ext cx="1797310" cy="339436"/>
          </a:xfrm>
          <a:prstGeom prst="rect">
            <a:avLst/>
          </a:prstGeom>
        </p:spPr>
        <p:txBody>
          <a:bodyPr vert="horz" lIns="91440" tIns="45720" rIns="91440" bIns="45720" rtlCol="0">
            <a:normAutofit fontScale="77500" lnSpcReduction="20000"/>
          </a:bodyPr>
          <a:lstStyle/>
          <a:p>
            <a:pPr>
              <a:lnSpc>
                <a:spcPct val="90000"/>
              </a:lnSpc>
              <a:spcBef>
                <a:spcPts val="1000"/>
              </a:spcBef>
              <a:buClr>
                <a:schemeClr val="tx2"/>
              </a:buClr>
              <a:buSzPct val="120000"/>
              <a:buFont typeface="Arial" panose="020B0604020202020204" pitchFamily="34" charset="0"/>
              <a:buNone/>
            </a:pPr>
            <a:r>
              <a:rPr lang="zh-CN" altLang="en-US" sz="3000" b="1" dirty="0">
                <a:solidFill>
                  <a:schemeClr val="tx2"/>
                </a:solidFill>
                <a:latin typeface="黑体" panose="02010609060101010101" pitchFamily="49" charset="-122"/>
                <a:ea typeface="黑体" panose="02010609060101010101" pitchFamily="49" charset="-122"/>
              </a:rPr>
              <a:t>三起三落</a:t>
            </a:r>
          </a:p>
        </p:txBody>
      </p:sp>
      <p:pic>
        <p:nvPicPr>
          <p:cNvPr id="6451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767" y="1500187"/>
            <a:ext cx="7992665" cy="411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title"/>
          </p:nvPr>
        </p:nvSpPr>
        <p:spPr>
          <a:xfrm>
            <a:off x="260350" y="50800"/>
            <a:ext cx="7194550" cy="787400"/>
          </a:xfrm>
        </p:spPr>
        <p:txBody>
          <a:bodyPr/>
          <a:lstStyle/>
          <a:p>
            <a:r>
              <a:rPr lang="zh-CN" altLang="en-US" dirty="0">
                <a:latin typeface="黑体" panose="02010609060101010101" pitchFamily="49" charset="-122"/>
                <a:ea typeface="黑体" panose="02010609060101010101" pitchFamily="49" charset="-122"/>
              </a:rPr>
              <a:t>神经网络发展史小结</a:t>
            </a:r>
          </a:p>
        </p:txBody>
      </p:sp>
    </p:spTree>
    <p:extLst>
      <p:ext uri="{BB962C8B-B14F-4D97-AF65-F5344CB8AC3E}">
        <p14:creationId xmlns:p14="http://schemas.microsoft.com/office/powerpoint/2010/main" val="3315278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endParaRPr lang="en-US" altLang="zh-CN" sz="2400" dirty="0">
              <a:solidFill>
                <a:schemeClr val="bg1">
                  <a:lumMod val="85000"/>
                </a:schemeClr>
              </a:solidFill>
            </a:endParaRPr>
          </a:p>
          <a:p>
            <a:pPr marL="342900" indent="-342900">
              <a:lnSpc>
                <a:spcPct val="150000"/>
              </a:lnSpc>
            </a:pPr>
            <a:r>
              <a:rPr lang="zh-CN" altLang="en-US" sz="2400" b="1" dirty="0">
                <a:latin typeface="黑体" panose="02010609060101010101" pitchFamily="49" charset="-122"/>
                <a:ea typeface="黑体" panose="02010609060101010101" pitchFamily="49" charset="-122"/>
              </a:rPr>
              <a:t>神经元模型</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pPr>
            <a:r>
              <a:rPr lang="zh-CN" altLang="en-US" sz="2400" dirty="0">
                <a:solidFill>
                  <a:schemeClr val="bg1">
                    <a:lumMod val="85000"/>
                  </a:schemeClr>
                </a:solidFill>
              </a:rPr>
              <a:t> 感知机与多层网络</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误差逆传播算法</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全局最小与局部最小</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其他常见神经网络</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2406936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260350" y="1112791"/>
            <a:ext cx="8495898" cy="445293"/>
          </a:xfrm>
        </p:spPr>
        <p:txBody>
          <a:bodyPr/>
          <a:lstStyle/>
          <a:p>
            <a:pPr fontAlgn="base">
              <a:spcBef>
                <a:spcPct val="0"/>
              </a:spcBef>
              <a:spcAft>
                <a:spcPct val="0"/>
              </a:spcAft>
              <a:buClr>
                <a:schemeClr val="accent1"/>
              </a:buClr>
              <a:buSzPct val="100000"/>
            </a:pPr>
            <a:r>
              <a:rPr lang="en-US" altLang="zh-CN" b="1" dirty="0">
                <a:latin typeface="黑体" panose="02010609060101010101" pitchFamily="49" charset="-122"/>
                <a:ea typeface="黑体" panose="02010609060101010101" pitchFamily="49" charset="-122"/>
              </a:rPr>
              <a:t>M-P </a:t>
            </a:r>
            <a:r>
              <a:rPr lang="zh-CN" altLang="en-US" b="1" dirty="0">
                <a:latin typeface="黑体" panose="02010609060101010101" pitchFamily="49" charset="-122"/>
                <a:ea typeface="黑体" panose="02010609060101010101" pitchFamily="49" charset="-122"/>
              </a:rPr>
              <a:t>神经元模型 </a:t>
            </a:r>
            <a:r>
              <a:rPr lang="en-US" altLang="zh-CN" sz="1600" b="1" dirty="0">
                <a:solidFill>
                  <a:srgbClr val="C00000"/>
                </a:solidFill>
                <a:latin typeface="黑体" panose="02010609060101010101" pitchFamily="49" charset="-122"/>
                <a:ea typeface="黑体" panose="02010609060101010101" pitchFamily="49" charset="-122"/>
              </a:rPr>
              <a:t>[McCulloch and Pitts,  1943]</a:t>
            </a:r>
          </a:p>
          <a:p>
            <a:endParaRPr lang="zh-CN" altLang="en-US" dirty="0"/>
          </a:p>
        </p:txBody>
      </p:sp>
      <p:sp>
        <p:nvSpPr>
          <p:cNvPr id="3" name="内容占位符 2"/>
          <p:cNvSpPr>
            <a:spLocks noGrp="1"/>
          </p:cNvSpPr>
          <p:nvPr>
            <p:ph sz="half" idx="2"/>
          </p:nvPr>
        </p:nvSpPr>
        <p:spPr/>
        <p:txBody>
          <a:bodyPr/>
          <a:lstStyle/>
          <a:p>
            <a:pPr marL="342900" indent="-342900">
              <a:lnSpc>
                <a:spcPct val="100000"/>
              </a:lnSpc>
            </a:pPr>
            <a:r>
              <a:rPr lang="zh-CN" altLang="en-US" dirty="0">
                <a:latin typeface="黑体" panose="02010609060101010101" pitchFamily="49" charset="-122"/>
                <a:ea typeface="黑体" panose="02010609060101010101" pitchFamily="49" charset="-122"/>
              </a:rPr>
              <a:t>输入：来自其他</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个神经元传递过来的输入信号</a:t>
            </a:r>
            <a:endParaRPr lang="en-US" altLang="zh-CN" dirty="0">
              <a:latin typeface="黑体" panose="02010609060101010101" pitchFamily="49" charset="-122"/>
              <a:ea typeface="黑体" panose="02010609060101010101" pitchFamily="49" charset="-122"/>
            </a:endParaRPr>
          </a:p>
          <a:p>
            <a:pPr marL="342900" indent="-342900"/>
            <a:endParaRPr lang="zh-CN" altLang="en-US" dirty="0">
              <a:latin typeface="黑体" panose="02010609060101010101" pitchFamily="49" charset="-122"/>
              <a:ea typeface="黑体" panose="02010609060101010101" pitchFamily="49" charset="-122"/>
            </a:endParaRPr>
          </a:p>
          <a:p>
            <a:pPr marL="342900" indent="-342900">
              <a:lnSpc>
                <a:spcPct val="100000"/>
              </a:lnSpc>
            </a:pPr>
            <a:r>
              <a:rPr lang="zh-CN" altLang="en-US" dirty="0">
                <a:latin typeface="黑体" panose="02010609060101010101" pitchFamily="49" charset="-122"/>
                <a:ea typeface="黑体" panose="02010609060101010101" pitchFamily="49" charset="-122"/>
              </a:rPr>
              <a:t>处理：输入信号通过带权重的连接进行传递</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神经元接受到总输入值将与神经元的阈值进行比较</a:t>
            </a:r>
            <a:endParaRPr lang="en-US" altLang="zh-CN" dirty="0">
              <a:latin typeface="黑体" panose="02010609060101010101" pitchFamily="49" charset="-122"/>
              <a:ea typeface="黑体" panose="02010609060101010101" pitchFamily="49" charset="-122"/>
            </a:endParaRPr>
          </a:p>
          <a:p>
            <a:pPr marL="342900" indent="-342900"/>
            <a:endParaRPr lang="zh-CN" altLang="en-US" dirty="0">
              <a:latin typeface="黑体" panose="02010609060101010101" pitchFamily="49" charset="-122"/>
              <a:ea typeface="黑体" panose="02010609060101010101" pitchFamily="49" charset="-122"/>
            </a:endParaRPr>
          </a:p>
          <a:p>
            <a:pPr marL="342900" indent="-342900"/>
            <a:r>
              <a:rPr lang="zh-CN" altLang="en-US" dirty="0">
                <a:latin typeface="黑体" panose="02010609060101010101" pitchFamily="49" charset="-122"/>
                <a:ea typeface="黑体" panose="02010609060101010101" pitchFamily="49" charset="-122"/>
              </a:rPr>
              <a:t>输出：通过激活函数的处理以得到输出</a:t>
            </a:r>
          </a:p>
          <a:p>
            <a:endParaRPr lang="zh-CN" altLang="en-US" dirty="0"/>
          </a:p>
        </p:txBody>
      </p:sp>
      <p:pic>
        <p:nvPicPr>
          <p:cNvPr id="7" name="内容占位符 6" descr="屏幕剪辑"/>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090332" y="2318721"/>
            <a:ext cx="4870104" cy="2963491"/>
          </a:xfrm>
          <a:prstGeom prst="rect">
            <a:avLst/>
          </a:prstGeom>
        </p:spPr>
      </p:pic>
      <p:sp>
        <p:nvSpPr>
          <p:cNvPr id="6" name="标题 5"/>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神经元模型</a:t>
            </a:r>
          </a:p>
        </p:txBody>
      </p:sp>
      <p:graphicFrame>
        <p:nvGraphicFramePr>
          <p:cNvPr id="4" name="对象 3"/>
          <p:cNvGraphicFramePr>
            <a:graphicFrameLocks noChangeAspect="1"/>
          </p:cNvGraphicFramePr>
          <p:nvPr>
            <p:extLst>
              <p:ext uri="{D42A27DB-BD31-4B8C-83A1-F6EECF244321}">
                <p14:modId xmlns:p14="http://schemas.microsoft.com/office/powerpoint/2010/main" val="3112045309"/>
              </p:ext>
            </p:extLst>
          </p:nvPr>
        </p:nvGraphicFramePr>
        <p:xfrm>
          <a:off x="2684770" y="1819974"/>
          <a:ext cx="255199" cy="324405"/>
        </p:xfrm>
        <a:graphic>
          <a:graphicData uri="http://schemas.openxmlformats.org/presentationml/2006/ole">
            <mc:AlternateContent xmlns:mc="http://schemas.openxmlformats.org/markup-compatibility/2006">
              <mc:Choice xmlns:v="urn:schemas-microsoft-com:vml" Requires="v">
                <p:oleObj spid="_x0000_s2230" name="Formula" r:id="rId4" imgW="94320" imgH="119520" progId="Equation.Ribbit">
                  <p:embed/>
                </p:oleObj>
              </mc:Choice>
              <mc:Fallback>
                <p:oleObj name="Formula" r:id="rId4" imgW="94320" imgH="119520" progId="Equation.Ribbit">
                  <p:embed/>
                  <p:pic>
                    <p:nvPicPr>
                      <p:cNvPr id="0" name=""/>
                      <p:cNvPicPr/>
                      <p:nvPr/>
                    </p:nvPicPr>
                    <p:blipFill>
                      <a:blip r:embed="rId5"/>
                      <a:stretch>
                        <a:fillRect/>
                      </a:stretch>
                    </p:blipFill>
                    <p:spPr>
                      <a:xfrm>
                        <a:off x="2684770" y="1819974"/>
                        <a:ext cx="255199" cy="324405"/>
                      </a:xfrm>
                      <a:prstGeom prst="rect">
                        <a:avLst/>
                      </a:prstGeom>
                    </p:spPr>
                  </p:pic>
                </p:oleObj>
              </mc:Fallback>
            </mc:AlternateContent>
          </a:graphicData>
        </a:graphic>
      </p:graphicFrame>
    </p:spTree>
    <p:extLst>
      <p:ext uri="{BB962C8B-B14F-4D97-AF65-F5344CB8AC3E}">
        <p14:creationId xmlns:p14="http://schemas.microsoft.com/office/powerpoint/2010/main" val="1238589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27" y="1064870"/>
            <a:ext cx="7754826" cy="4172673"/>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神经元模型</a:t>
            </a:r>
          </a:p>
        </p:txBody>
      </p:sp>
      <p:sp>
        <p:nvSpPr>
          <p:cNvPr id="3" name="内容占位符 2"/>
          <p:cNvSpPr>
            <a:spLocks noGrp="1"/>
          </p:cNvSpPr>
          <p:nvPr>
            <p:ph idx="1"/>
          </p:nvPr>
        </p:nvSpPr>
        <p:spPr>
          <a:xfrm>
            <a:off x="325765" y="995424"/>
            <a:ext cx="8616950" cy="5276097"/>
          </a:xfrm>
        </p:spPr>
        <p:txBody>
          <a:bodyPr>
            <a:normAutofit fontScale="92500" lnSpcReduction="10000"/>
          </a:bodyPr>
          <a:lstStyle/>
          <a:p>
            <a:pPr marL="0" indent="0">
              <a:buNone/>
            </a:pPr>
            <a:r>
              <a:rPr lang="zh-CN" altLang="en-US" sz="3200" b="1" dirty="0">
                <a:solidFill>
                  <a:schemeClr val="tx2"/>
                </a:solidFill>
                <a:latin typeface="黑体" panose="02010609060101010101" pitchFamily="49" charset="-122"/>
                <a:ea typeface="黑体" panose="02010609060101010101" pitchFamily="49" charset="-122"/>
              </a:rPr>
              <a:t>激活函数</a:t>
            </a:r>
            <a:endParaRPr lang="en-US" altLang="zh-CN" sz="3200"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r>
              <a:rPr lang="zh-CN" altLang="en-US" b="1" dirty="0">
                <a:latin typeface="黑体" panose="02010609060101010101" pitchFamily="49" charset="-122"/>
                <a:ea typeface="黑体" panose="02010609060101010101" pitchFamily="49" charset="-122"/>
              </a:rPr>
              <a:t>理想激活函数是阶跃函数</a:t>
            </a:r>
            <a:r>
              <a:rPr lang="en-US" altLang="zh-CN" b="1" dirty="0">
                <a:latin typeface="黑体" panose="02010609060101010101" pitchFamily="49" charset="-122"/>
                <a:ea typeface="黑体" panose="02010609060101010101" pitchFamily="49" charset="-122"/>
              </a:rPr>
              <a:t>, 0</a:t>
            </a:r>
            <a:r>
              <a:rPr lang="zh-CN" altLang="en-US" b="1" dirty="0">
                <a:latin typeface="黑体" panose="02010609060101010101" pitchFamily="49" charset="-122"/>
                <a:ea typeface="黑体" panose="02010609060101010101" pitchFamily="49" charset="-122"/>
              </a:rPr>
              <a:t>表示抑制神经元而</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表示激活神经元</a:t>
            </a:r>
            <a:endParaRPr lang="en-US" altLang="zh-CN" b="1" dirty="0">
              <a:latin typeface="黑体" panose="02010609060101010101" pitchFamily="49" charset="-122"/>
              <a:ea typeface="黑体" panose="02010609060101010101" pitchFamily="49" charset="-122"/>
            </a:endParaRPr>
          </a:p>
          <a:p>
            <a:pPr marL="342900" indent="-342900"/>
            <a:r>
              <a:rPr lang="zh-CN" altLang="en-US" b="1" dirty="0">
                <a:latin typeface="黑体" panose="02010609060101010101" pitchFamily="49" charset="-122"/>
                <a:ea typeface="黑体" panose="02010609060101010101" pitchFamily="49" charset="-122"/>
              </a:rPr>
              <a:t>阶跃函数具有不连续、不光滑等不好的性质</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常用的是 </a:t>
            </a:r>
            <a:r>
              <a:rPr lang="en-US" altLang="zh-CN" b="1" dirty="0">
                <a:latin typeface="黑体" panose="02010609060101010101" pitchFamily="49" charset="-122"/>
                <a:ea typeface="黑体" panose="02010609060101010101" pitchFamily="49" charset="-122"/>
              </a:rPr>
              <a:t>Sigmoid </a:t>
            </a:r>
            <a:r>
              <a:rPr lang="zh-CN" altLang="en-US" b="1" dirty="0">
                <a:latin typeface="黑体" panose="02010609060101010101" pitchFamily="49" charset="-122"/>
                <a:ea typeface="黑体" panose="02010609060101010101" pitchFamily="49" charset="-122"/>
              </a:rPr>
              <a:t>函数</a:t>
            </a:r>
            <a:r>
              <a:rPr lang="en-US" altLang="zh-CN" b="1"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385583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zh-CN" altLang="en-US" sz="2400" dirty="0"/>
              <a:t> </a:t>
            </a:r>
            <a:r>
              <a:rPr lang="zh-CN" altLang="en-US" sz="2400" dirty="0">
                <a:latin typeface="黑体" panose="02010609060101010101" pitchFamily="49" charset="-122"/>
                <a:ea typeface="黑体" panose="02010609060101010101" pitchFamily="49" charset="-122"/>
              </a:rPr>
              <a:t>感知机与多层网络</a:t>
            </a:r>
            <a:endParaRPr lang="en-US" altLang="zh-CN" sz="2400" dirty="0">
              <a:latin typeface="黑体" panose="02010609060101010101" pitchFamily="49" charset="-122"/>
              <a:ea typeface="黑体" panose="02010609060101010101" pitchFamily="49" charset="-122"/>
            </a:endParaRPr>
          </a:p>
          <a:p>
            <a:pPr marL="342900" indent="-342900">
              <a:lnSpc>
                <a:spcPct val="150000"/>
              </a:lnSpc>
            </a:pPr>
            <a:r>
              <a:rPr lang="zh-CN" altLang="en-US" sz="2400" dirty="0">
                <a:solidFill>
                  <a:schemeClr val="bg1">
                    <a:lumMod val="85000"/>
                  </a:schemeClr>
                </a:solidFill>
              </a:rPr>
              <a:t> 误差逆传播算法</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全局最小与局部最小</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其他常见神经网络</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2591818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62" y="18274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基本原理</a:t>
            </a:r>
            <a:endParaRPr altLang="zh-CN" dirty="0">
              <a:latin typeface="黑体" panose="02010609060101010101" pitchFamily="49" charset="-122"/>
              <a:ea typeface="黑体" panose="02010609060101010101" pitchFamily="49" charset="-122"/>
            </a:endParaRPr>
          </a:p>
        </p:txBody>
      </p:sp>
      <p:pic>
        <p:nvPicPr>
          <p:cNvPr id="1945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6394" y="1077516"/>
            <a:ext cx="3471863" cy="446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内容占位符 2"/>
          <p:cNvSpPr>
            <a:spLocks noGrp="1"/>
          </p:cNvSpPr>
          <p:nvPr>
            <p:ph idx="1"/>
          </p:nvPr>
        </p:nvSpPr>
        <p:spPr>
          <a:xfrm>
            <a:off x="182996" y="1077516"/>
            <a:ext cx="4843052" cy="4603712"/>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设计一个神经网络时，输入层与输出层的节点数往往是固定的</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分别是特征数和目标类别数</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，中间层则可以自由指定</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自己设计</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a:t>
            </a:r>
          </a:p>
          <a:p>
            <a:pPr eaLnBrk="1" hangingPunct="1">
              <a:lnSpc>
                <a:spcPct val="150000"/>
              </a:lnSpc>
            </a:pPr>
            <a:r>
              <a:rPr altLang="en-US" sz="2000" b="1" dirty="0">
                <a:latin typeface="黑体" panose="02010609060101010101" pitchFamily="49" charset="-122"/>
                <a:ea typeface="黑体" panose="02010609060101010101" pitchFamily="49" charset="-122"/>
              </a:rPr>
              <a:t>结构图里的关键不是圆圈（代表“</a:t>
            </a:r>
            <a:r>
              <a:rPr altLang="en-US" sz="2000" b="1" dirty="0">
                <a:solidFill>
                  <a:srgbClr val="C00000"/>
                </a:solidFill>
                <a:latin typeface="黑体" panose="02010609060101010101" pitchFamily="49" charset="-122"/>
                <a:ea typeface="黑体" panose="02010609060101010101" pitchFamily="49" charset="-122"/>
              </a:rPr>
              <a:t>神经元</a:t>
            </a:r>
            <a:r>
              <a:rPr altLang="en-US" sz="2000" b="1" dirty="0">
                <a:latin typeface="黑体" panose="02010609060101010101" pitchFamily="49" charset="-122"/>
                <a:ea typeface="黑体" panose="02010609060101010101" pitchFamily="49" charset="-122"/>
              </a:rPr>
              <a:t>”），而是连接线（代表“神经元”之间的连接）。每个连接线对应一个不同的权重（其值称为权值），需要训练得到。</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a:p>
            <a:pPr eaLnBrk="1" hangingPunct="1">
              <a:lnSpc>
                <a:spcPct val="150000"/>
              </a:lnSpc>
            </a:pPr>
            <a:endParaRPr altLang="en-US" sz="2000" dirty="0">
              <a:latin typeface="+mn-ea"/>
              <a:ea typeface="+mn-ea"/>
            </a:endParaRPr>
          </a:p>
        </p:txBody>
      </p:sp>
    </p:spTree>
    <p:extLst>
      <p:ext uri="{BB962C8B-B14F-4D97-AF65-F5344CB8AC3E}">
        <p14:creationId xmlns:p14="http://schemas.microsoft.com/office/powerpoint/2010/main" val="2999696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6003" y="2745157"/>
            <a:ext cx="3329817" cy="2020249"/>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60350" y="1010272"/>
            <a:ext cx="8629650" cy="457200"/>
          </a:xfrm>
        </p:spPr>
        <p:txBody>
          <a:bodyPr>
            <a:noAutofit/>
          </a:bodyPr>
          <a:lstStyle/>
          <a:p>
            <a:r>
              <a:rPr lang="zh-CN" altLang="en-US" b="1" dirty="0">
                <a:latin typeface="黑体" panose="02010609060101010101" pitchFamily="49" charset="-122"/>
                <a:ea typeface="黑体" panose="02010609060101010101" pitchFamily="49" charset="-122"/>
              </a:rPr>
              <a:t>感知机</a:t>
            </a:r>
          </a:p>
        </p:txBody>
      </p:sp>
      <mc:AlternateContent xmlns:mc="http://schemas.openxmlformats.org/markup-compatibility/2006" xmlns:a14="http://schemas.microsoft.com/office/drawing/2010/main">
        <mc:Choice Requires="a14">
          <p:sp>
            <p:nvSpPr>
              <p:cNvPr id="4" name="内容占位符 3"/>
              <p:cNvSpPr>
                <a:spLocks noGrp="1"/>
              </p:cNvSpPr>
              <p:nvPr>
                <p:ph sz="quarter" idx="14"/>
              </p:nvPr>
            </p:nvSpPr>
            <p:spPr>
              <a:xfrm>
                <a:off x="260350" y="1606213"/>
                <a:ext cx="8629650" cy="4697844"/>
              </a:xfrm>
            </p:spPr>
            <p:txBody>
              <a:bodyPr>
                <a:normAutofit/>
              </a:bodyPr>
              <a:lstStyle/>
              <a:p>
                <a:pPr marL="180000" indent="-342900">
                  <a:lnSpc>
                    <a:spcPct val="100000"/>
                  </a:lnSpc>
                </a:pPr>
                <a:r>
                  <a:rPr lang="zh-CN" altLang="en-US" b="1" dirty="0">
                    <a:latin typeface="黑体" panose="02010609060101010101" pitchFamily="49" charset="-122"/>
                    <a:ea typeface="黑体" panose="02010609060101010101" pitchFamily="49" charset="-122"/>
                  </a:rPr>
                  <a:t>感知机由两层神经元组成</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输入层接受外界输入信号传递给输出层</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输出层是</a:t>
                </a:r>
                <a:r>
                  <a:rPr lang="en-US" altLang="zh-CN" b="1" dirty="0">
                    <a:latin typeface="黑体" panose="02010609060101010101" pitchFamily="49" charset="-122"/>
                    <a:ea typeface="黑体" panose="02010609060101010101" pitchFamily="49" charset="-122"/>
                  </a:rPr>
                  <a:t>M-P</a:t>
                </a:r>
                <a:r>
                  <a:rPr lang="zh-CN" altLang="en-US" b="1" dirty="0">
                    <a:latin typeface="黑体" panose="02010609060101010101" pitchFamily="49" charset="-122"/>
                    <a:ea typeface="黑体" panose="02010609060101010101" pitchFamily="49" charset="-122"/>
                  </a:rPr>
                  <a:t>神经元（阈值逻辑单元）</a:t>
                </a:r>
                <a:r>
                  <a:rPr lang="en-US" altLang="zh-CN" b="1" dirty="0">
                    <a:latin typeface="黑体" panose="02010609060101010101" pitchFamily="49" charset="-122"/>
                    <a:ea typeface="黑体" panose="02010609060101010101" pitchFamily="49" charset="-122"/>
                  </a:rPr>
                  <a:t> </a:t>
                </a:r>
              </a:p>
              <a:p>
                <a:pPr marL="342900" indent="-342900"/>
                <a:r>
                  <a:rPr lang="zh-CN" altLang="en-US" b="1" dirty="0">
                    <a:latin typeface="黑体" panose="02010609060101010101" pitchFamily="49" charset="-122"/>
                    <a:ea typeface="黑体" panose="02010609060101010101" pitchFamily="49" charset="-122"/>
                  </a:rPr>
                  <a:t>感知机能够容易地实现逻辑与、或、非运算</a:t>
                </a:r>
                <a:r>
                  <a:rPr lang="en-US" altLang="zh-CN" b="1" dirty="0">
                    <a:latin typeface="黑体" panose="02010609060101010101" pitchFamily="49" charset="-122"/>
                    <a:ea typeface="黑体" panose="02010609060101010101" pitchFamily="49" charset="-122"/>
                  </a:rPr>
                  <a:t> </a:t>
                </a:r>
              </a:p>
              <a:p>
                <a:pPr marL="360000" lvl="2" indent="-285750">
                  <a:lnSpc>
                    <a:spcPct val="150000"/>
                  </a:lnSpc>
                </a:pP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与</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       : </a:t>
                </a:r>
                <a:r>
                  <a:rPr lang="zh-CN" altLang="en-US" b="1" dirty="0">
                    <a:latin typeface="黑体" panose="02010609060101010101" pitchFamily="49" charset="-122"/>
                    <a:ea typeface="黑体" panose="02010609060101010101" pitchFamily="49" charset="-122"/>
                  </a:rPr>
                  <a:t>令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则</a:t>
                </a:r>
                <a:endParaRPr lang="en-US" altLang="zh-CN" b="1" dirty="0">
                  <a:latin typeface="黑体" panose="02010609060101010101" pitchFamily="49" charset="-122"/>
                  <a:ea typeface="黑体" panose="02010609060101010101" pitchFamily="49" charset="-122"/>
                </a:endParaRPr>
              </a:p>
              <a:p>
                <a:pPr marL="783000" lvl="2" indent="0">
                  <a:lnSpc>
                    <a:spcPct val="100000"/>
                  </a:lnSpc>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仅在                 </a:t>
                </a:r>
                <a:endParaRPr lang="en-US" altLang="zh-CN" b="1" dirty="0">
                  <a:latin typeface="黑体" panose="02010609060101010101" pitchFamily="49" charset="-122"/>
                  <a:ea typeface="黑体" panose="02010609060101010101" pitchFamily="49" charset="-122"/>
                </a:endParaRPr>
              </a:p>
              <a:p>
                <a:pPr marL="360000" lvl="2" indent="0">
                  <a:lnSpc>
                    <a:spcPct val="100000"/>
                  </a:lnSpc>
                  <a:buNone/>
                </a:pPr>
                <a:r>
                  <a:rPr lang="zh-CN" altLang="en-US" b="1" dirty="0">
                    <a:latin typeface="黑体" panose="02010609060101010101" pitchFamily="49" charset="-122"/>
                    <a:ea typeface="黑体" panose="02010609060101010101" pitchFamily="49" charset="-122"/>
                  </a:rPr>
                  <a:t>时</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p>
              <a:p>
                <a:pPr marL="360000" lvl="2" indent="-285750">
                  <a:lnSpc>
                    <a:spcPct val="150000"/>
                  </a:lnSpc>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或</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      : </a:t>
                </a:r>
                <a:r>
                  <a:rPr lang="zh-CN" altLang="en-US" b="1" dirty="0">
                    <a:latin typeface="黑体" panose="02010609060101010101" pitchFamily="49" charset="-122"/>
                    <a:ea typeface="黑体" panose="02010609060101010101" pitchFamily="49" charset="-122"/>
                  </a:rPr>
                  <a:t>令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则</a:t>
                </a:r>
                <a:endParaRPr lang="en-US" altLang="zh-CN" b="1" dirty="0">
                  <a:latin typeface="黑体" panose="02010609060101010101" pitchFamily="49" charset="-122"/>
                  <a:ea typeface="黑体" panose="02010609060101010101" pitchFamily="49" charset="-122"/>
                </a:endParaRPr>
              </a:p>
              <a:p>
                <a:pPr marL="0" lvl="2" indent="0">
                  <a:lnSpc>
                    <a:spcPct val="100000"/>
                  </a:lnSpc>
                  <a:buFont typeface="Wingdings" panose="05000000000000000000" pitchFamily="2" charset="2"/>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，仅在       或者</a:t>
                </a:r>
                <a:endParaRPr lang="en-US" altLang="zh-CN" b="1" dirty="0">
                  <a:latin typeface="黑体" panose="02010609060101010101" pitchFamily="49" charset="-122"/>
                  <a:ea typeface="黑体" panose="02010609060101010101" pitchFamily="49" charset="-122"/>
                </a:endParaRPr>
              </a:p>
              <a:p>
                <a:pPr marL="0" lvl="2" indent="0">
                  <a:lnSpc>
                    <a:spcPct val="100000"/>
                  </a:lnSpc>
                  <a:buFont typeface="Wingdings" panose="05000000000000000000" pitchFamily="2" charset="2"/>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时</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a:t>
                </a:r>
              </a:p>
              <a:p>
                <a:pPr marL="360000" lvl="2" indent="-285750">
                  <a:lnSpc>
                    <a:spcPct val="150000"/>
                  </a:lnSpc>
                </a:pPr>
                <a:r>
                  <a:rPr lang="zh-CN" altLang="en-US" sz="1800" b="1" dirty="0">
                    <a:latin typeface="黑体" panose="02010609060101010101" pitchFamily="49" charset="-122"/>
                    <a:ea typeface="黑体" panose="02010609060101010101" pitchFamily="49" charset="-122"/>
                  </a:rPr>
                  <a:t>“</a:t>
                </a:r>
                <a:r>
                  <a:rPr lang="zh-CN" altLang="en-US" sz="1800" b="1" dirty="0">
                    <a:solidFill>
                      <a:srgbClr val="FF0000"/>
                    </a:solidFill>
                    <a:latin typeface="黑体" panose="02010609060101010101" pitchFamily="49" charset="-122"/>
                    <a:ea typeface="黑体" panose="02010609060101010101" pitchFamily="49" charset="-122"/>
                  </a:rPr>
                  <a:t>非</a:t>
                </a:r>
                <a:r>
                  <a:rPr lang="zh-CN" altLang="en-US" sz="180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令                           </a:t>
                </a:r>
                <a:r>
                  <a:rPr lang="en-US" altLang="zh-CN"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则</a:t>
                </a:r>
                <a14:m>
                  <m:oMath xmlns:m="http://schemas.openxmlformats.org/officeDocument/2006/math">
                    <m:r>
                      <a:rPr lang="en-US" altLang="zh-CN" sz="1800" b="1" i="0" smtClean="0">
                        <a:latin typeface="Cambria Math" panose="02040503050406030204" pitchFamily="18" charset="0"/>
                        <a:ea typeface="黑体" panose="02010609060101010101" pitchFamily="49" charset="-122"/>
                      </a:rPr>
                      <m:t> </m:t>
                    </m:r>
                    <m:r>
                      <a:rPr lang="en-US" altLang="zh-CN" sz="1800" b="0" i="1" smtClean="0">
                        <a:latin typeface="Cambria Math" panose="02040503050406030204" pitchFamily="18" charset="0"/>
                        <a:ea typeface="黑体" panose="02010609060101010101" pitchFamily="49" charset="-122"/>
                      </a:rPr>
                      <m:t>𝑦</m:t>
                    </m:r>
                    <m:r>
                      <a:rPr lang="en-US" altLang="zh-CN" sz="1800" b="0" i="1" smtClean="0">
                        <a:latin typeface="Cambria Math" panose="02040503050406030204" pitchFamily="18" charset="0"/>
                        <a:ea typeface="黑体" panose="02010609060101010101" pitchFamily="49" charset="-122"/>
                      </a:rPr>
                      <m:t>=</m:t>
                    </m:r>
                    <m:r>
                      <a:rPr lang="en-US" altLang="zh-CN" sz="1800" b="0" i="1" smtClean="0">
                        <a:latin typeface="Cambria Math" panose="02040503050406030204" pitchFamily="18" charset="0"/>
                        <a:ea typeface="黑体" panose="02010609060101010101" pitchFamily="49" charset="-122"/>
                      </a:rPr>
                      <m:t>𝑓</m:t>
                    </m:r>
                    <m:r>
                      <a:rPr lang="en-US" altLang="zh-CN" sz="1800" b="0" i="1" smtClean="0">
                        <a:latin typeface="Cambria Math" panose="02040503050406030204" pitchFamily="18" charset="0"/>
                        <a:ea typeface="黑体" panose="02010609060101010101" pitchFamily="49" charset="-122"/>
                      </a:rPr>
                      <m:t>(−0.6∙</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𝑥</m:t>
                        </m:r>
                      </m:e>
                      <m:sub>
                        <m:r>
                          <a:rPr lang="en-US" altLang="zh-CN" sz="1800" b="0" i="1" smtClean="0">
                            <a:latin typeface="Cambria Math" panose="02040503050406030204" pitchFamily="18" charset="0"/>
                            <a:ea typeface="Cambria Math" panose="02040503050406030204" pitchFamily="18" charset="0"/>
                          </a:rPr>
                          <m:t>1</m:t>
                        </m:r>
                      </m:sub>
                    </m:sSub>
                    <m:r>
                      <a:rPr lang="en-US" altLang="zh-CN" sz="1800" b="0" i="1" smtClean="0">
                        <a:latin typeface="Cambria Math" panose="02040503050406030204" pitchFamily="18" charset="0"/>
                        <a:ea typeface="Cambria Math" panose="02040503050406030204" pitchFamily="18" charset="0"/>
                      </a:rPr>
                      <m:t>+0∙</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𝑥</m:t>
                        </m:r>
                      </m:e>
                      <m:sub>
                        <m:r>
                          <a:rPr lang="en-US" altLang="zh-CN" sz="1800" b="0" i="1" smtClean="0">
                            <a:latin typeface="Cambria Math" panose="02040503050406030204" pitchFamily="18" charset="0"/>
                            <a:ea typeface="Cambria Math" panose="02040503050406030204" pitchFamily="18" charset="0"/>
                          </a:rPr>
                          <m:t>2</m:t>
                        </m:r>
                      </m:sub>
                    </m:sSub>
                    <m:r>
                      <a:rPr lang="en-US" altLang="zh-CN" sz="1800" b="0" i="1" smtClean="0">
                        <a:latin typeface="Cambria Math" panose="02040503050406030204" pitchFamily="18" charset="0"/>
                        <a:ea typeface="Cambria Math" panose="02040503050406030204" pitchFamily="18" charset="0"/>
                      </a:rPr>
                      <m:t>+0.5)</m:t>
                    </m:r>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sz="1800" b="1" dirty="0">
                    <a:latin typeface="黑体" panose="02010609060101010101" pitchFamily="49" charset="-122"/>
                    <a:ea typeface="黑体" panose="02010609060101010101" pitchFamily="49" charset="-122"/>
                  </a:rPr>
                  <a:t>    当        时</a:t>
                </a:r>
                <a:r>
                  <a:rPr lang="en-US" altLang="zh-CN" sz="1800" b="1" dirty="0">
                    <a:latin typeface="黑体" panose="02010609060101010101" pitchFamily="49" charset="-122"/>
                    <a:ea typeface="黑体" panose="02010609060101010101" pitchFamily="49" charset="-122"/>
                  </a:rPr>
                  <a:t>, </a:t>
                </a:r>
                <a:r>
                  <a:rPr lang="zh-CN" altLang="en-US" sz="1800" b="1" dirty="0">
                    <a:latin typeface="黑体" panose="02010609060101010101" pitchFamily="49" charset="-122"/>
                    <a:ea typeface="黑体" panose="02010609060101010101" pitchFamily="49" charset="-122"/>
                  </a:rPr>
                  <a:t>      ；当       </a:t>
                </a:r>
                <a:r>
                  <a:rPr lang="en-US" altLang="zh-CN" sz="1800" b="1" dirty="0">
                    <a:latin typeface="黑体" panose="02010609060101010101" pitchFamily="49" charset="-122"/>
                    <a:ea typeface="黑体" panose="02010609060101010101" pitchFamily="49" charset="-122"/>
                  </a:rPr>
                  <a:t>, </a:t>
                </a:r>
                <a:r>
                  <a:rPr lang="zh-CN" altLang="en-US" sz="1800" b="1" dirty="0">
                    <a:latin typeface="黑体" panose="02010609060101010101" pitchFamily="49" charset="-122"/>
                    <a:ea typeface="黑体" panose="02010609060101010101" pitchFamily="49" charset="-122"/>
                  </a:rPr>
                  <a:t>      </a:t>
                </a:r>
                <a:r>
                  <a:rPr lang="en-US" altLang="zh-CN" sz="1800" b="1" dirty="0">
                    <a:latin typeface="黑体" panose="02010609060101010101" pitchFamily="49" charset="-122"/>
                    <a:ea typeface="黑体" panose="02010609060101010101" pitchFamily="49" charset="-122"/>
                  </a:rPr>
                  <a:t>. </a:t>
                </a:r>
                <a:endParaRPr lang="zh-CN" altLang="en-US" sz="1800" b="1" dirty="0">
                  <a:latin typeface="黑体" panose="02010609060101010101" pitchFamily="49" charset="-122"/>
                  <a:ea typeface="黑体" panose="02010609060101010101" pitchFamily="49" charset="-122"/>
                </a:endParaRPr>
              </a:p>
              <a:p>
                <a:pPr marL="0" indent="0">
                  <a:buNone/>
                </a:pPr>
                <a:endParaRPr lang="en-US" altLang="zh-CN" sz="1800" dirty="0"/>
              </a:p>
              <a:p>
                <a:pPr marL="0" indent="0">
                  <a:buNone/>
                </a:pPr>
                <a:endParaRPr lang="en-US" altLang="zh-CN" sz="1800" dirty="0"/>
              </a:p>
              <a:p>
                <a:pPr marL="0" indent="0">
                  <a:buNone/>
                </a:pPr>
                <a:endParaRPr lang="zh-CN" altLang="en-US" sz="1800" dirty="0"/>
              </a:p>
            </p:txBody>
          </p:sp>
        </mc:Choice>
        <mc:Fallback xmlns="">
          <p:sp>
            <p:nvSpPr>
              <p:cNvPr id="4" name="内容占位符 3"/>
              <p:cNvSpPr>
                <a:spLocks noGrp="1" noRot="1" noChangeAspect="1" noMove="1" noResize="1" noEditPoints="1" noAdjustHandles="1" noChangeArrowheads="1" noChangeShapeType="1" noTextEdit="1"/>
              </p:cNvSpPr>
              <p:nvPr>
                <p:ph sz="quarter" idx="14"/>
              </p:nvPr>
            </p:nvSpPr>
            <p:spPr>
              <a:xfrm>
                <a:off x="260350" y="1606213"/>
                <a:ext cx="8629650" cy="4697844"/>
              </a:xfrm>
              <a:blipFill>
                <a:blip r:embed="rId4"/>
                <a:stretch>
                  <a:fillRect l="-1131" t="-1297" r="-565"/>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452692698"/>
              </p:ext>
            </p:extLst>
          </p:nvPr>
        </p:nvGraphicFramePr>
        <p:xfrm>
          <a:off x="1463902" y="2897470"/>
          <a:ext cx="773257" cy="241814"/>
        </p:xfrm>
        <a:graphic>
          <a:graphicData uri="http://schemas.openxmlformats.org/presentationml/2006/ole">
            <mc:AlternateContent xmlns:mc="http://schemas.openxmlformats.org/markup-compatibility/2006">
              <mc:Choice xmlns:v="urn:schemas-microsoft-com:vml" Requires="v">
                <p:oleObj spid="_x0000_s33848" name="Formula" r:id="rId5" imgW="457200" imgH="143640" progId="Equation.Ribbit">
                  <p:embed/>
                </p:oleObj>
              </mc:Choice>
              <mc:Fallback>
                <p:oleObj name="Formula" r:id="rId5" imgW="457200" imgH="143640" progId="Equation.Ribbit">
                  <p:embed/>
                  <p:pic>
                    <p:nvPicPr>
                      <p:cNvPr id="0" name=""/>
                      <p:cNvPicPr/>
                      <p:nvPr/>
                    </p:nvPicPr>
                    <p:blipFill>
                      <a:blip r:embed="rId6"/>
                      <a:stretch>
                        <a:fillRect/>
                      </a:stretch>
                    </p:blipFill>
                    <p:spPr>
                      <a:xfrm>
                        <a:off x="1463902" y="2897470"/>
                        <a:ext cx="773257" cy="2418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88689970"/>
              </p:ext>
            </p:extLst>
          </p:nvPr>
        </p:nvGraphicFramePr>
        <p:xfrm>
          <a:off x="693738" y="3273425"/>
          <a:ext cx="2682875" cy="300038"/>
        </p:xfrm>
        <a:graphic>
          <a:graphicData uri="http://schemas.openxmlformats.org/presentationml/2006/ole">
            <mc:AlternateContent xmlns:mc="http://schemas.openxmlformats.org/markup-compatibility/2006">
              <mc:Choice xmlns:v="urn:schemas-microsoft-com:vml" Requires="v">
                <p:oleObj spid="_x0000_s33849" name="Formula" r:id="rId7" imgW="1578960" imgH="176760" progId="Equation.Ribbit">
                  <p:embed/>
                </p:oleObj>
              </mc:Choice>
              <mc:Fallback>
                <p:oleObj name="Formula" r:id="rId7" imgW="1578960" imgH="176760" progId="Equation.Ribbit">
                  <p:embed/>
                  <p:pic>
                    <p:nvPicPr>
                      <p:cNvPr id="0" name=""/>
                      <p:cNvPicPr/>
                      <p:nvPr/>
                    </p:nvPicPr>
                    <p:blipFill>
                      <a:blip r:embed="rId8"/>
                      <a:stretch>
                        <a:fillRect/>
                      </a:stretch>
                    </p:blipFill>
                    <p:spPr>
                      <a:xfrm>
                        <a:off x="693738" y="3273425"/>
                        <a:ext cx="2682875" cy="3000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94686641"/>
              </p:ext>
            </p:extLst>
          </p:nvPr>
        </p:nvGraphicFramePr>
        <p:xfrm>
          <a:off x="4054044" y="3325863"/>
          <a:ext cx="1385388" cy="277656"/>
        </p:xfrm>
        <a:graphic>
          <a:graphicData uri="http://schemas.openxmlformats.org/presentationml/2006/ole">
            <mc:AlternateContent xmlns:mc="http://schemas.openxmlformats.org/markup-compatibility/2006">
              <mc:Choice xmlns:v="urn:schemas-microsoft-com:vml" Requires="v">
                <p:oleObj spid="_x0000_s33850" name="Formula" r:id="rId9" imgW="761040" imgH="152640" progId="Equation.Ribbit">
                  <p:embed/>
                </p:oleObj>
              </mc:Choice>
              <mc:Fallback>
                <p:oleObj name="Formula" r:id="rId9" imgW="761040" imgH="152640" progId="Equation.Ribbit">
                  <p:embed/>
                  <p:pic>
                    <p:nvPicPr>
                      <p:cNvPr id="0" name=""/>
                      <p:cNvPicPr/>
                      <p:nvPr/>
                    </p:nvPicPr>
                    <p:blipFill>
                      <a:blip r:embed="rId10"/>
                      <a:stretch>
                        <a:fillRect/>
                      </a:stretch>
                    </p:blipFill>
                    <p:spPr>
                      <a:xfrm>
                        <a:off x="4054044" y="3325863"/>
                        <a:ext cx="1385388" cy="27765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43866115"/>
              </p:ext>
            </p:extLst>
          </p:nvPr>
        </p:nvGraphicFramePr>
        <p:xfrm>
          <a:off x="1138840" y="3658969"/>
          <a:ext cx="650123" cy="286644"/>
        </p:xfrm>
        <a:graphic>
          <a:graphicData uri="http://schemas.openxmlformats.org/presentationml/2006/ole">
            <mc:AlternateContent xmlns:mc="http://schemas.openxmlformats.org/markup-compatibility/2006">
              <mc:Choice xmlns:v="urn:schemas-microsoft-com:vml" Requires="v">
                <p:oleObj spid="_x0000_s33851" name="Formula" r:id="rId11" imgW="349560" imgH="153720" progId="Equation.Ribbit">
                  <p:embed/>
                </p:oleObj>
              </mc:Choice>
              <mc:Fallback>
                <p:oleObj name="Formula" r:id="rId11" imgW="349560" imgH="153720" progId="Equation.Ribbit">
                  <p:embed/>
                  <p:pic>
                    <p:nvPicPr>
                      <p:cNvPr id="0" name=""/>
                      <p:cNvPicPr/>
                      <p:nvPr/>
                    </p:nvPicPr>
                    <p:blipFill>
                      <a:blip r:embed="rId12"/>
                      <a:stretch>
                        <a:fillRect/>
                      </a:stretch>
                    </p:blipFill>
                    <p:spPr>
                      <a:xfrm>
                        <a:off x="1138840" y="3658969"/>
                        <a:ext cx="650123" cy="28664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0480930"/>
              </p:ext>
            </p:extLst>
          </p:nvPr>
        </p:nvGraphicFramePr>
        <p:xfrm>
          <a:off x="1316343" y="4057854"/>
          <a:ext cx="773257" cy="241814"/>
        </p:xfrm>
        <a:graphic>
          <a:graphicData uri="http://schemas.openxmlformats.org/presentationml/2006/ole">
            <mc:AlternateContent xmlns:mc="http://schemas.openxmlformats.org/markup-compatibility/2006">
              <mc:Choice xmlns:v="urn:schemas-microsoft-com:vml" Requires="v">
                <p:oleObj spid="_x0000_s33852" name="Formula" r:id="rId13" imgW="457200" imgH="143640" progId="Equation.Ribbit">
                  <p:embed/>
                </p:oleObj>
              </mc:Choice>
              <mc:Fallback>
                <p:oleObj name="Formula" r:id="rId13" imgW="457200" imgH="143640" progId="Equation.Ribbit">
                  <p:embed/>
                  <p:pic>
                    <p:nvPicPr>
                      <p:cNvPr id="5" name="对象 4"/>
                      <p:cNvPicPr/>
                      <p:nvPr/>
                    </p:nvPicPr>
                    <p:blipFill>
                      <a:blip r:embed="rId14"/>
                      <a:stretch>
                        <a:fillRect/>
                      </a:stretch>
                    </p:blipFill>
                    <p:spPr>
                      <a:xfrm>
                        <a:off x="1316343" y="4057854"/>
                        <a:ext cx="773257" cy="24181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09518339"/>
              </p:ext>
            </p:extLst>
          </p:nvPr>
        </p:nvGraphicFramePr>
        <p:xfrm>
          <a:off x="2582961" y="4055361"/>
          <a:ext cx="2348201" cy="279264"/>
        </p:xfrm>
        <a:graphic>
          <a:graphicData uri="http://schemas.openxmlformats.org/presentationml/2006/ole">
            <mc:AlternateContent xmlns:mc="http://schemas.openxmlformats.org/markup-compatibility/2006">
              <mc:Choice xmlns:v="urn:schemas-microsoft-com:vml" Requires="v">
                <p:oleObj spid="_x0000_s33853" name="Formula" r:id="rId15" imgW="1339920" imgH="158760" progId="Equation.Ribbit">
                  <p:embed/>
                </p:oleObj>
              </mc:Choice>
              <mc:Fallback>
                <p:oleObj name="Formula" r:id="rId15" imgW="1339920" imgH="158760" progId="Equation.Ribbit">
                  <p:embed/>
                  <p:pic>
                    <p:nvPicPr>
                      <p:cNvPr id="8" name="对象 7"/>
                      <p:cNvPicPr/>
                      <p:nvPr/>
                    </p:nvPicPr>
                    <p:blipFill>
                      <a:blip r:embed="rId16"/>
                      <a:stretch>
                        <a:fillRect/>
                      </a:stretch>
                    </p:blipFill>
                    <p:spPr>
                      <a:xfrm>
                        <a:off x="2582961" y="4055361"/>
                        <a:ext cx="2348201" cy="279264"/>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91297422"/>
              </p:ext>
            </p:extLst>
          </p:nvPr>
        </p:nvGraphicFramePr>
        <p:xfrm>
          <a:off x="4079682" y="4484688"/>
          <a:ext cx="758825" cy="277812"/>
        </p:xfrm>
        <a:graphic>
          <a:graphicData uri="http://schemas.openxmlformats.org/presentationml/2006/ole">
            <mc:AlternateContent xmlns:mc="http://schemas.openxmlformats.org/markup-compatibility/2006">
              <mc:Choice xmlns:v="urn:schemas-microsoft-com:vml" Requires="v">
                <p:oleObj spid="_x0000_s33854" name="Formula" r:id="rId17" imgW="415440" imgH="152640" progId="Equation.Ribbit">
                  <p:embed/>
                </p:oleObj>
              </mc:Choice>
              <mc:Fallback>
                <p:oleObj name="Formula" r:id="rId17" imgW="415440" imgH="152640" progId="Equation.Ribbit">
                  <p:embed/>
                  <p:pic>
                    <p:nvPicPr>
                      <p:cNvPr id="9" name="对象 8"/>
                      <p:cNvPicPr/>
                      <p:nvPr/>
                    </p:nvPicPr>
                    <p:blipFill>
                      <a:blip r:embed="rId18"/>
                      <a:stretch>
                        <a:fillRect/>
                      </a:stretch>
                    </p:blipFill>
                    <p:spPr>
                      <a:xfrm>
                        <a:off x="4079682" y="4484688"/>
                        <a:ext cx="758825" cy="2778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63663024"/>
              </p:ext>
            </p:extLst>
          </p:nvPr>
        </p:nvGraphicFramePr>
        <p:xfrm>
          <a:off x="625656" y="4829159"/>
          <a:ext cx="761670" cy="276179"/>
        </p:xfrm>
        <a:graphic>
          <a:graphicData uri="http://schemas.openxmlformats.org/presentationml/2006/ole">
            <mc:AlternateContent xmlns:mc="http://schemas.openxmlformats.org/markup-compatibility/2006">
              <mc:Choice xmlns:v="urn:schemas-microsoft-com:vml" Requires="v">
                <p:oleObj spid="_x0000_s33855" name="Formula" r:id="rId19" imgW="415440" imgH="151200" progId="Equation.Ribbit">
                  <p:embed/>
                </p:oleObj>
              </mc:Choice>
              <mc:Fallback>
                <p:oleObj name="Formula" r:id="rId19" imgW="415440" imgH="151200" progId="Equation.Ribbit">
                  <p:embed/>
                  <p:pic>
                    <p:nvPicPr>
                      <p:cNvPr id="0" name=""/>
                      <p:cNvPicPr/>
                      <p:nvPr/>
                    </p:nvPicPr>
                    <p:blipFill>
                      <a:blip r:embed="rId20"/>
                      <a:stretch>
                        <a:fillRect/>
                      </a:stretch>
                    </p:blipFill>
                    <p:spPr>
                      <a:xfrm>
                        <a:off x="625656" y="4829159"/>
                        <a:ext cx="761670" cy="27617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690162894"/>
              </p:ext>
            </p:extLst>
          </p:nvPr>
        </p:nvGraphicFramePr>
        <p:xfrm>
          <a:off x="1850530" y="4784174"/>
          <a:ext cx="649288" cy="287338"/>
        </p:xfrm>
        <a:graphic>
          <a:graphicData uri="http://schemas.openxmlformats.org/presentationml/2006/ole">
            <mc:AlternateContent xmlns:mc="http://schemas.openxmlformats.org/markup-compatibility/2006">
              <mc:Choice xmlns:v="urn:schemas-microsoft-com:vml" Requires="v">
                <p:oleObj spid="_x0000_s33856" name="Formula" r:id="rId21" imgW="349560" imgH="153720" progId="Equation.Ribbit">
                  <p:embed/>
                </p:oleObj>
              </mc:Choice>
              <mc:Fallback>
                <p:oleObj name="Formula" r:id="rId21" imgW="349560" imgH="153720" progId="Equation.Ribbit">
                  <p:embed/>
                  <p:pic>
                    <p:nvPicPr>
                      <p:cNvPr id="10" name="对象 9"/>
                      <p:cNvPicPr/>
                      <p:nvPr/>
                    </p:nvPicPr>
                    <p:blipFill>
                      <a:blip r:embed="rId12"/>
                      <a:stretch>
                        <a:fillRect/>
                      </a:stretch>
                    </p:blipFill>
                    <p:spPr>
                      <a:xfrm>
                        <a:off x="1850530" y="4784174"/>
                        <a:ext cx="649288" cy="28733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77109215"/>
              </p:ext>
            </p:extLst>
          </p:nvPr>
        </p:nvGraphicFramePr>
        <p:xfrm>
          <a:off x="1387326" y="5241742"/>
          <a:ext cx="401637" cy="246062"/>
        </p:xfrm>
        <a:graphic>
          <a:graphicData uri="http://schemas.openxmlformats.org/presentationml/2006/ole">
            <mc:AlternateContent xmlns:mc="http://schemas.openxmlformats.org/markup-compatibility/2006">
              <mc:Choice xmlns:v="urn:schemas-microsoft-com:vml" Requires="v">
                <p:oleObj spid="_x0000_s33857" name="Formula" r:id="rId22" imgW="237600" imgH="119520" progId="Equation.Ribbit">
                  <p:embed/>
                </p:oleObj>
              </mc:Choice>
              <mc:Fallback>
                <p:oleObj name="Formula" r:id="rId22" imgW="237600" imgH="119520" progId="Equation.Ribbit">
                  <p:embed/>
                  <p:pic>
                    <p:nvPicPr>
                      <p:cNvPr id="0" name=""/>
                      <p:cNvPicPr/>
                      <p:nvPr/>
                    </p:nvPicPr>
                    <p:blipFill>
                      <a:blip r:embed="rId23"/>
                      <a:stretch>
                        <a:fillRect/>
                      </a:stretch>
                    </p:blipFill>
                    <p:spPr>
                      <a:xfrm>
                        <a:off x="1387326" y="5241742"/>
                        <a:ext cx="401637" cy="2460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285233398"/>
              </p:ext>
            </p:extLst>
          </p:nvPr>
        </p:nvGraphicFramePr>
        <p:xfrm>
          <a:off x="2332037" y="5218171"/>
          <a:ext cx="2992437" cy="260350"/>
        </p:xfrm>
        <a:graphic>
          <a:graphicData uri="http://schemas.openxmlformats.org/presentationml/2006/ole">
            <mc:AlternateContent xmlns:mc="http://schemas.openxmlformats.org/markup-compatibility/2006">
              <mc:Choice xmlns:v="urn:schemas-microsoft-com:vml" Requires="v">
                <p:oleObj spid="_x0000_s33858" name="Formula" r:id="rId24" imgW="1832760" imgH="158760" progId="Equation.Ribbit">
                  <p:embed/>
                </p:oleObj>
              </mc:Choice>
              <mc:Fallback>
                <p:oleObj name="Formula" r:id="rId24" imgW="1832760" imgH="158760" progId="Equation.Ribbit">
                  <p:embed/>
                  <p:pic>
                    <p:nvPicPr>
                      <p:cNvPr id="12" name="对象 11"/>
                      <p:cNvPicPr/>
                      <p:nvPr/>
                    </p:nvPicPr>
                    <p:blipFill>
                      <a:blip r:embed="rId25"/>
                      <a:stretch>
                        <a:fillRect/>
                      </a:stretch>
                    </p:blipFill>
                    <p:spPr>
                      <a:xfrm>
                        <a:off x="2332037" y="5218171"/>
                        <a:ext cx="2992437" cy="2603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898642039"/>
              </p:ext>
            </p:extLst>
          </p:nvPr>
        </p:nvGraphicFramePr>
        <p:xfrm>
          <a:off x="1116974" y="5655034"/>
          <a:ext cx="757237" cy="277813"/>
        </p:xfrm>
        <a:graphic>
          <a:graphicData uri="http://schemas.openxmlformats.org/presentationml/2006/ole">
            <mc:AlternateContent xmlns:mc="http://schemas.openxmlformats.org/markup-compatibility/2006">
              <mc:Choice xmlns:v="urn:schemas-microsoft-com:vml" Requires="v">
                <p:oleObj spid="_x0000_s33859" name="Formula" r:id="rId26" imgW="415440" imgH="152640" progId="Equation.Ribbit">
                  <p:embed/>
                </p:oleObj>
              </mc:Choice>
              <mc:Fallback>
                <p:oleObj name="Formula" r:id="rId26" imgW="415440" imgH="152640" progId="Equation.Ribbit">
                  <p:embed/>
                  <p:pic>
                    <p:nvPicPr>
                      <p:cNvPr id="9" name="对象 8"/>
                      <p:cNvPicPr/>
                      <p:nvPr/>
                    </p:nvPicPr>
                    <p:blipFill>
                      <a:blip r:embed="rId18"/>
                      <a:stretch>
                        <a:fillRect/>
                      </a:stretch>
                    </p:blipFill>
                    <p:spPr>
                      <a:xfrm>
                        <a:off x="1116974" y="5655034"/>
                        <a:ext cx="757237" cy="27781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474639640"/>
              </p:ext>
            </p:extLst>
          </p:nvPr>
        </p:nvGraphicFramePr>
        <p:xfrm>
          <a:off x="2433822" y="5646203"/>
          <a:ext cx="661987" cy="290513"/>
        </p:xfrm>
        <a:graphic>
          <a:graphicData uri="http://schemas.openxmlformats.org/presentationml/2006/ole">
            <mc:AlternateContent xmlns:mc="http://schemas.openxmlformats.org/markup-compatibility/2006">
              <mc:Choice xmlns:v="urn:schemas-microsoft-com:vml" Requires="v">
                <p:oleObj spid="_x0000_s33860" name="Formula" r:id="rId27" imgW="355680" imgH="155160" progId="Equation.Ribbit">
                  <p:embed/>
                </p:oleObj>
              </mc:Choice>
              <mc:Fallback>
                <p:oleObj name="Formula" r:id="rId27" imgW="355680" imgH="155160" progId="Equation.Ribbit">
                  <p:embed/>
                  <p:pic>
                    <p:nvPicPr>
                      <p:cNvPr id="16" name="对象 15"/>
                      <p:cNvPicPr/>
                      <p:nvPr/>
                    </p:nvPicPr>
                    <p:blipFill>
                      <a:blip r:embed="rId28"/>
                      <a:stretch>
                        <a:fillRect/>
                      </a:stretch>
                    </p:blipFill>
                    <p:spPr>
                      <a:xfrm>
                        <a:off x="2433822" y="5646203"/>
                        <a:ext cx="661987" cy="29051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24912340"/>
              </p:ext>
            </p:extLst>
          </p:nvPr>
        </p:nvGraphicFramePr>
        <p:xfrm>
          <a:off x="3629237" y="5651860"/>
          <a:ext cx="768350" cy="280987"/>
        </p:xfrm>
        <a:graphic>
          <a:graphicData uri="http://schemas.openxmlformats.org/presentationml/2006/ole">
            <mc:AlternateContent xmlns:mc="http://schemas.openxmlformats.org/markup-compatibility/2006">
              <mc:Choice xmlns:v="urn:schemas-microsoft-com:vml" Requires="v">
                <p:oleObj spid="_x0000_s33861" name="Formula" r:id="rId29" imgW="421920" imgH="153720" progId="Equation.Ribbit">
                  <p:embed/>
                </p:oleObj>
              </mc:Choice>
              <mc:Fallback>
                <p:oleObj name="Formula" r:id="rId29" imgW="421920" imgH="153720" progId="Equation.Ribbit">
                  <p:embed/>
                  <p:pic>
                    <p:nvPicPr>
                      <p:cNvPr id="20" name="对象 19"/>
                      <p:cNvPicPr/>
                      <p:nvPr/>
                    </p:nvPicPr>
                    <p:blipFill>
                      <a:blip r:embed="rId30"/>
                      <a:stretch>
                        <a:fillRect/>
                      </a:stretch>
                    </p:blipFill>
                    <p:spPr>
                      <a:xfrm>
                        <a:off x="3629237" y="5651860"/>
                        <a:ext cx="768350" cy="280987"/>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475151741"/>
              </p:ext>
            </p:extLst>
          </p:nvPr>
        </p:nvGraphicFramePr>
        <p:xfrm>
          <a:off x="4619160" y="5625180"/>
          <a:ext cx="650123" cy="286644"/>
        </p:xfrm>
        <a:graphic>
          <a:graphicData uri="http://schemas.openxmlformats.org/presentationml/2006/ole">
            <mc:AlternateContent xmlns:mc="http://schemas.openxmlformats.org/markup-compatibility/2006">
              <mc:Choice xmlns:v="urn:schemas-microsoft-com:vml" Requires="v">
                <p:oleObj spid="_x0000_s33862" name="Formula" r:id="rId31" imgW="349560" imgH="153720" progId="Equation.Ribbit">
                  <p:embed/>
                </p:oleObj>
              </mc:Choice>
              <mc:Fallback>
                <p:oleObj name="Formula" r:id="rId31" imgW="349560" imgH="153720" progId="Equation.Ribbit">
                  <p:embed/>
                  <p:pic>
                    <p:nvPicPr>
                      <p:cNvPr id="16" name="对象 15"/>
                      <p:cNvPicPr/>
                      <p:nvPr/>
                    </p:nvPicPr>
                    <p:blipFill>
                      <a:blip r:embed="rId12"/>
                      <a:stretch>
                        <a:fillRect/>
                      </a:stretch>
                    </p:blipFill>
                    <p:spPr>
                      <a:xfrm>
                        <a:off x="4619160" y="5625180"/>
                        <a:ext cx="650123" cy="286644"/>
                      </a:xfrm>
                      <a:prstGeom prst="rect">
                        <a:avLst/>
                      </a:prstGeom>
                    </p:spPr>
                  </p:pic>
                </p:oleObj>
              </mc:Fallback>
            </mc:AlternateContent>
          </a:graphicData>
        </a:graphic>
      </p:graphicFrame>
      <p:grpSp>
        <p:nvGrpSpPr>
          <p:cNvPr id="24" name="组合 23">
            <a:extLst>
              <a:ext uri="{FF2B5EF4-FFF2-40B4-BE49-F238E27FC236}">
                <a16:creationId xmlns:a16="http://schemas.microsoft.com/office/drawing/2014/main" id="{D1F7AE8E-FDD0-4C0E-AA8B-0E9BFE1000F4}"/>
              </a:ext>
            </a:extLst>
          </p:cNvPr>
          <p:cNvGrpSpPr/>
          <p:nvPr/>
        </p:nvGrpSpPr>
        <p:grpSpPr>
          <a:xfrm>
            <a:off x="2765425" y="2833357"/>
            <a:ext cx="2125663" cy="369332"/>
            <a:chOff x="2765425" y="2833357"/>
            <a:chExt cx="2125663" cy="369332"/>
          </a:xfrm>
        </p:grpSpPr>
        <p:graphicFrame>
          <p:nvGraphicFramePr>
            <p:cNvPr id="8" name="对象 7"/>
            <p:cNvGraphicFramePr>
              <a:graphicFrameLocks noChangeAspect="1"/>
            </p:cNvGraphicFramePr>
            <p:nvPr>
              <p:extLst>
                <p:ext uri="{D42A27DB-BD31-4B8C-83A1-F6EECF244321}">
                  <p14:modId xmlns:p14="http://schemas.microsoft.com/office/powerpoint/2010/main" val="1558572625"/>
                </p:ext>
              </p:extLst>
            </p:nvPr>
          </p:nvGraphicFramePr>
          <p:xfrm>
            <a:off x="2765425" y="2911475"/>
            <a:ext cx="2125663" cy="276225"/>
          </p:xfrm>
          <a:graphic>
            <a:graphicData uri="http://schemas.openxmlformats.org/presentationml/2006/ole">
              <mc:AlternateContent xmlns:mc="http://schemas.openxmlformats.org/markup-compatibility/2006">
                <mc:Choice xmlns:v="urn:schemas-microsoft-com:vml" Requires="v">
                  <p:oleObj spid="_x0000_s33863" name="Formula" r:id="rId32" imgW="1224360" imgH="158760" progId="Equation.Ribbit">
                    <p:embed/>
                  </p:oleObj>
                </mc:Choice>
                <mc:Fallback>
                  <p:oleObj name="Formula" r:id="rId32" imgW="1224360" imgH="158760" progId="Equation.Ribbit">
                    <p:embed/>
                    <p:pic>
                      <p:nvPicPr>
                        <p:cNvPr id="0" name=""/>
                        <p:cNvPicPr/>
                        <p:nvPr/>
                      </p:nvPicPr>
                      <p:blipFill>
                        <a:blip r:embed="rId33"/>
                        <a:stretch>
                          <a:fillRect/>
                        </a:stretch>
                      </p:blipFill>
                      <p:spPr>
                        <a:xfrm>
                          <a:off x="2765425" y="2911475"/>
                          <a:ext cx="2125663" cy="276225"/>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D7117316-F8B8-4A25-BD96-81CD1A0BF31F}"/>
                </a:ext>
              </a:extLst>
            </p:cNvPr>
            <p:cNvSpPr txBox="1"/>
            <p:nvPr/>
          </p:nvSpPr>
          <p:spPr>
            <a:xfrm>
              <a:off x="4619160" y="2833357"/>
              <a:ext cx="271928" cy="369332"/>
            </a:xfrm>
            <a:prstGeom prst="rect">
              <a:avLst/>
            </a:prstGeom>
            <a:solidFill>
              <a:schemeClr val="bg1"/>
            </a:solid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grpSp>
      <p:grpSp>
        <p:nvGrpSpPr>
          <p:cNvPr id="27" name="组合 26">
            <a:extLst>
              <a:ext uri="{FF2B5EF4-FFF2-40B4-BE49-F238E27FC236}">
                <a16:creationId xmlns:a16="http://schemas.microsoft.com/office/drawing/2014/main" id="{742B2A6D-9E64-4132-9CE7-A6384B4BD1CB}"/>
              </a:ext>
            </a:extLst>
          </p:cNvPr>
          <p:cNvGrpSpPr/>
          <p:nvPr/>
        </p:nvGrpSpPr>
        <p:grpSpPr>
          <a:xfrm>
            <a:off x="594014" y="4385580"/>
            <a:ext cx="2764698" cy="369332"/>
            <a:chOff x="594014" y="4385580"/>
            <a:chExt cx="2764698" cy="369332"/>
          </a:xfrm>
        </p:grpSpPr>
        <p:graphicFrame>
          <p:nvGraphicFramePr>
            <p:cNvPr id="13" name="对象 12"/>
            <p:cNvGraphicFramePr>
              <a:graphicFrameLocks noChangeAspect="1"/>
            </p:cNvGraphicFramePr>
            <p:nvPr>
              <p:extLst>
                <p:ext uri="{D42A27DB-BD31-4B8C-83A1-F6EECF244321}">
                  <p14:modId xmlns:p14="http://schemas.microsoft.com/office/powerpoint/2010/main" val="1348647384"/>
                </p:ext>
              </p:extLst>
            </p:nvPr>
          </p:nvGraphicFramePr>
          <p:xfrm>
            <a:off x="594014" y="4439017"/>
            <a:ext cx="2562225" cy="285750"/>
          </p:xfrm>
          <a:graphic>
            <a:graphicData uri="http://schemas.openxmlformats.org/presentationml/2006/ole">
              <mc:AlternateContent xmlns:mc="http://schemas.openxmlformats.org/markup-compatibility/2006">
                <mc:Choice xmlns:v="urn:schemas-microsoft-com:vml" Requires="v">
                  <p:oleObj spid="_x0000_s33864" name="Formula" r:id="rId34" imgW="1578960" imgH="176760" progId="Equation.Ribbit">
                    <p:embed/>
                  </p:oleObj>
                </mc:Choice>
                <mc:Fallback>
                  <p:oleObj name="Formula" r:id="rId34" imgW="1578960" imgH="176760" progId="Equation.Ribbit">
                    <p:embed/>
                    <p:pic>
                      <p:nvPicPr>
                        <p:cNvPr id="6" name="对象 5"/>
                        <p:cNvPicPr/>
                        <p:nvPr/>
                      </p:nvPicPr>
                      <p:blipFill>
                        <a:blip r:embed="rId8"/>
                        <a:stretch>
                          <a:fillRect/>
                        </a:stretch>
                      </p:blipFill>
                      <p:spPr>
                        <a:xfrm>
                          <a:off x="594014" y="4439017"/>
                          <a:ext cx="2562225" cy="285750"/>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96A4FFBF-483B-4603-9D21-3FAF017E6235}"/>
                </a:ext>
              </a:extLst>
            </p:cNvPr>
            <p:cNvSpPr txBox="1"/>
            <p:nvPr/>
          </p:nvSpPr>
          <p:spPr>
            <a:xfrm>
              <a:off x="2797196" y="4385580"/>
              <a:ext cx="561516" cy="369332"/>
            </a:xfrm>
            <a:prstGeom prst="rect">
              <a:avLst/>
            </a:prstGeom>
            <a:solidFill>
              <a:schemeClr val="bg1"/>
            </a:solid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0.5</a:t>
              </a:r>
              <a:r>
                <a:rPr lang="zh-CN" altLang="en-US" dirty="0">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25122554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60350" y="1086867"/>
            <a:ext cx="8629650" cy="457200"/>
          </a:xfrm>
        </p:spPr>
        <p:txBody>
          <a:bodyPr>
            <a:noAutofit/>
          </a:bodyPr>
          <a:lstStyle/>
          <a:p>
            <a:r>
              <a:rPr lang="zh-CN" altLang="en-US" b="1" dirty="0">
                <a:latin typeface="黑体" panose="02010609060101010101" pitchFamily="49" charset="-122"/>
                <a:ea typeface="黑体" panose="02010609060101010101" pitchFamily="49" charset="-122"/>
              </a:rPr>
              <a:t>感知机学习</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latin typeface="黑体" panose="02010609060101010101" pitchFamily="49" charset="-122"/>
                <a:ea typeface="黑体" panose="02010609060101010101" pitchFamily="49" charset="-122"/>
              </a:rPr>
              <a:t>给定训练数据集</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权重                  与阈值   可以通过学习得到</a:t>
            </a:r>
            <a:endParaRPr lang="en-US" altLang="zh-CN" dirty="0">
              <a:latin typeface="黑体" panose="02010609060101010101" pitchFamily="49" charset="-122"/>
              <a:ea typeface="黑体" panose="02010609060101010101" pitchFamily="49" charset="-122"/>
            </a:endParaRPr>
          </a:p>
          <a:p>
            <a:pPr marL="342900" indent="-342900">
              <a:lnSpc>
                <a:spcPct val="150000"/>
              </a:lnSpc>
            </a:pPr>
            <a:r>
              <a:rPr lang="zh-CN" altLang="en-US" dirty="0">
                <a:latin typeface="黑体" panose="02010609060101010101" pitchFamily="49" charset="-122"/>
                <a:ea typeface="黑体" panose="02010609060101010101" pitchFamily="49" charset="-122"/>
              </a:rPr>
              <a:t>感知机学习规则</a:t>
            </a:r>
            <a:endParaRPr lang="en-US" altLang="zh-CN" dirty="0">
              <a:latin typeface="黑体" panose="02010609060101010101" pitchFamily="49" charset="-122"/>
              <a:ea typeface="黑体" panose="02010609060101010101" pitchFamily="49" charset="-122"/>
            </a:endParaRPr>
          </a:p>
          <a:p>
            <a:pPr marL="0" indent="0">
              <a:lnSpc>
                <a:spcPct val="100000"/>
              </a:lnSpc>
              <a:buNone/>
            </a:pPr>
            <a:r>
              <a:rPr lang="en-US" altLang="zh-CN"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对训练样例      </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当前感知机的输出为  </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则感知机权重调整规则为：</a:t>
            </a:r>
            <a:endParaRPr lang="en-US" altLang="zh-CN" sz="2000" dirty="0">
              <a:latin typeface="黑体" panose="02010609060101010101" pitchFamily="49" charset="-122"/>
              <a:ea typeface="黑体" panose="02010609060101010101" pitchFamily="49" charset="-122"/>
            </a:endParaRPr>
          </a:p>
          <a:p>
            <a:pPr marL="0" indent="0">
              <a:lnSpc>
                <a:spcPct val="100000"/>
              </a:lnSpc>
              <a:buNone/>
            </a:pPr>
            <a:endParaRPr lang="en-US" altLang="zh-CN" sz="2000" dirty="0">
              <a:latin typeface="黑体" panose="02010609060101010101" pitchFamily="49" charset="-122"/>
              <a:ea typeface="黑体" panose="02010609060101010101" pitchFamily="49" charset="-122"/>
            </a:endParaRPr>
          </a:p>
          <a:p>
            <a:pPr marL="0" indent="0">
              <a:lnSpc>
                <a:spcPct val="100000"/>
              </a:lnSpc>
              <a:buNone/>
            </a:pPr>
            <a:endParaRPr lang="en-US" altLang="zh-CN" sz="2000" dirty="0">
              <a:latin typeface="黑体" panose="02010609060101010101" pitchFamily="49" charset="-122"/>
              <a:ea typeface="黑体" panose="02010609060101010101" pitchFamily="49" charset="-122"/>
            </a:endParaRPr>
          </a:p>
          <a:p>
            <a:pPr marL="0" indent="0">
              <a:lnSpc>
                <a:spcPct val="100000"/>
              </a:lnSpc>
              <a:buNone/>
            </a:pPr>
            <a:r>
              <a:rPr lang="zh-CN" altLang="en-US" sz="2000" dirty="0">
                <a:latin typeface="黑体" panose="02010609060101010101" pitchFamily="49" charset="-122"/>
                <a:ea typeface="黑体" panose="02010609060101010101" pitchFamily="49" charset="-122"/>
              </a:rPr>
              <a:t>其中            称为学习率</a:t>
            </a:r>
            <a:endParaRPr lang="en-US" altLang="zh-CN" sz="2000" dirty="0">
              <a:latin typeface="黑体" panose="02010609060101010101" pitchFamily="49" charset="-122"/>
              <a:ea typeface="黑体" panose="02010609060101010101" pitchFamily="49" charset="-122"/>
            </a:endParaRPr>
          </a:p>
          <a:p>
            <a:pPr marL="0" indent="0">
              <a:lnSpc>
                <a:spcPct val="100000"/>
              </a:lnSpc>
              <a:buNone/>
            </a:pPr>
            <a:r>
              <a:rPr lang="en-US" altLang="zh-CN"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若感知机对训练样例      预测正确</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则感知机不发生变化；否则根据错误程度进行权重的调整</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23714148"/>
              </p:ext>
            </p:extLst>
          </p:nvPr>
        </p:nvGraphicFramePr>
        <p:xfrm>
          <a:off x="3529694" y="1763670"/>
          <a:ext cx="2463906" cy="369587"/>
        </p:xfrm>
        <a:graphic>
          <a:graphicData uri="http://schemas.openxmlformats.org/presentationml/2006/ole">
            <mc:AlternateContent xmlns:mc="http://schemas.openxmlformats.org/markup-compatibility/2006">
              <mc:Choice xmlns:v="urn:schemas-microsoft-com:vml" Requires="v">
                <p:oleObj spid="_x0000_s29964" name="Formula" r:id="rId3" imgW="1175040" imgH="176760" progId="Equation.Ribbit">
                  <p:embed/>
                </p:oleObj>
              </mc:Choice>
              <mc:Fallback>
                <p:oleObj name="Formula" r:id="rId3" imgW="1175040" imgH="176760" progId="Equation.Ribbit">
                  <p:embed/>
                  <p:pic>
                    <p:nvPicPr>
                      <p:cNvPr id="0" name=""/>
                      <p:cNvPicPr/>
                      <p:nvPr/>
                    </p:nvPicPr>
                    <p:blipFill>
                      <a:blip r:embed="rId4"/>
                      <a:stretch>
                        <a:fillRect/>
                      </a:stretch>
                    </p:blipFill>
                    <p:spPr>
                      <a:xfrm>
                        <a:off x="3529694" y="1763670"/>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3424167"/>
              </p:ext>
            </p:extLst>
          </p:nvPr>
        </p:nvGraphicFramePr>
        <p:xfrm>
          <a:off x="6995819" y="1805123"/>
          <a:ext cx="164999" cy="354576"/>
        </p:xfrm>
        <a:graphic>
          <a:graphicData uri="http://schemas.openxmlformats.org/presentationml/2006/ole">
            <mc:AlternateContent xmlns:mc="http://schemas.openxmlformats.org/markup-compatibility/2006">
              <mc:Choice xmlns:v="urn:schemas-microsoft-com:vml" Requires="v">
                <p:oleObj spid="_x0000_s29965" name="Formula" r:id="rId5" imgW="75240" imgH="160200" progId="Equation.Ribbit">
                  <p:embed/>
                </p:oleObj>
              </mc:Choice>
              <mc:Fallback>
                <p:oleObj name="Formula" r:id="rId5" imgW="75240" imgH="160200" progId="Equation.Ribbit">
                  <p:embed/>
                  <p:pic>
                    <p:nvPicPr>
                      <p:cNvPr id="0" name=""/>
                      <p:cNvPicPr/>
                      <p:nvPr/>
                    </p:nvPicPr>
                    <p:blipFill>
                      <a:blip r:embed="rId6"/>
                      <a:stretch>
                        <a:fillRect/>
                      </a:stretch>
                    </p:blipFill>
                    <p:spPr>
                      <a:xfrm>
                        <a:off x="6995819" y="1805123"/>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48469142"/>
              </p:ext>
            </p:extLst>
          </p:nvPr>
        </p:nvGraphicFramePr>
        <p:xfrm>
          <a:off x="2137320" y="3220939"/>
          <a:ext cx="678305" cy="347551"/>
        </p:xfrm>
        <a:graphic>
          <a:graphicData uri="http://schemas.openxmlformats.org/presentationml/2006/ole">
            <mc:AlternateContent xmlns:mc="http://schemas.openxmlformats.org/markup-compatibility/2006">
              <mc:Choice xmlns:v="urn:schemas-microsoft-com:vml" Requires="v">
                <p:oleObj spid="_x0000_s29966" name="Formula" r:id="rId7" imgW="344520" imgH="176760" progId="Equation.Ribbit">
                  <p:embed/>
                </p:oleObj>
              </mc:Choice>
              <mc:Fallback>
                <p:oleObj name="Formula" r:id="rId7" imgW="344520" imgH="176760" progId="Equation.Ribbit">
                  <p:embed/>
                  <p:pic>
                    <p:nvPicPr>
                      <p:cNvPr id="0" name=""/>
                      <p:cNvPicPr/>
                      <p:nvPr/>
                    </p:nvPicPr>
                    <p:blipFill>
                      <a:blip r:embed="rId8"/>
                      <a:stretch>
                        <a:fillRect/>
                      </a:stretch>
                    </p:blipFill>
                    <p:spPr>
                      <a:xfrm>
                        <a:off x="2137320" y="3220939"/>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92881406"/>
              </p:ext>
            </p:extLst>
          </p:nvPr>
        </p:nvGraphicFramePr>
        <p:xfrm>
          <a:off x="5379122" y="3161843"/>
          <a:ext cx="180727" cy="347551"/>
        </p:xfrm>
        <a:graphic>
          <a:graphicData uri="http://schemas.openxmlformats.org/presentationml/2006/ole">
            <mc:AlternateContent xmlns:mc="http://schemas.openxmlformats.org/markup-compatibility/2006">
              <mc:Choice xmlns:v="urn:schemas-microsoft-com:vml" Requires="v">
                <p:oleObj spid="_x0000_s29967" name="Formula" r:id="rId9" imgW="82800" imgH="158760" progId="Equation.Ribbit">
                  <p:embed/>
                </p:oleObj>
              </mc:Choice>
              <mc:Fallback>
                <p:oleObj name="Formula" r:id="rId9" imgW="82800" imgH="158760" progId="Equation.Ribbit">
                  <p:embed/>
                  <p:pic>
                    <p:nvPicPr>
                      <p:cNvPr id="0" name=""/>
                      <p:cNvPicPr/>
                      <p:nvPr/>
                    </p:nvPicPr>
                    <p:blipFill>
                      <a:blip r:embed="rId10"/>
                      <a:stretch>
                        <a:fillRect/>
                      </a:stretch>
                    </p:blipFill>
                    <p:spPr>
                      <a:xfrm>
                        <a:off x="5379122" y="3161843"/>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56754032"/>
              </p:ext>
            </p:extLst>
          </p:nvPr>
        </p:nvGraphicFramePr>
        <p:xfrm>
          <a:off x="3305963" y="3568490"/>
          <a:ext cx="2687637" cy="831850"/>
        </p:xfrm>
        <a:graphic>
          <a:graphicData uri="http://schemas.openxmlformats.org/presentationml/2006/ole">
            <mc:AlternateContent xmlns:mc="http://schemas.openxmlformats.org/markup-compatibility/2006">
              <mc:Choice xmlns:v="urn:schemas-microsoft-com:vml" Requires="v">
                <p:oleObj spid="_x0000_s29968" name="Formula" r:id="rId11" imgW="1148400" imgH="355680" progId="Equation.Ribbit">
                  <p:embed/>
                </p:oleObj>
              </mc:Choice>
              <mc:Fallback>
                <p:oleObj name="Formula" r:id="rId11" imgW="1148400" imgH="355680" progId="Equation.Ribbit">
                  <p:embed/>
                  <p:pic>
                    <p:nvPicPr>
                      <p:cNvPr id="0" name=""/>
                      <p:cNvPicPr/>
                      <p:nvPr/>
                    </p:nvPicPr>
                    <p:blipFill>
                      <a:blip r:embed="rId12"/>
                      <a:stretch>
                        <a:fillRect/>
                      </a:stretch>
                    </p:blipFill>
                    <p:spPr>
                      <a:xfrm>
                        <a:off x="3305963" y="3568490"/>
                        <a:ext cx="2687637" cy="8318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407867614"/>
              </p:ext>
            </p:extLst>
          </p:nvPr>
        </p:nvGraphicFramePr>
        <p:xfrm>
          <a:off x="1097982" y="4506075"/>
          <a:ext cx="1039338" cy="310126"/>
        </p:xfrm>
        <a:graphic>
          <a:graphicData uri="http://schemas.openxmlformats.org/presentationml/2006/ole">
            <mc:AlternateContent xmlns:mc="http://schemas.openxmlformats.org/markup-compatibility/2006">
              <mc:Choice xmlns:v="urn:schemas-microsoft-com:vml" Requires="v">
                <p:oleObj spid="_x0000_s29969" name="Formula" r:id="rId13" imgW="590760" imgH="176760" progId="Equation.Ribbit">
                  <p:embed/>
                </p:oleObj>
              </mc:Choice>
              <mc:Fallback>
                <p:oleObj name="Formula" r:id="rId13" imgW="590760" imgH="176760" progId="Equation.Ribbit">
                  <p:embed/>
                  <p:pic>
                    <p:nvPicPr>
                      <p:cNvPr id="0" name=""/>
                      <p:cNvPicPr/>
                      <p:nvPr/>
                    </p:nvPicPr>
                    <p:blipFill>
                      <a:blip r:embed="rId14"/>
                      <a:stretch>
                        <a:fillRect/>
                      </a:stretch>
                    </p:blipFill>
                    <p:spPr>
                      <a:xfrm>
                        <a:off x="1097982" y="4506075"/>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78781581"/>
              </p:ext>
            </p:extLst>
          </p:nvPr>
        </p:nvGraphicFramePr>
        <p:xfrm>
          <a:off x="3092899" y="4959575"/>
          <a:ext cx="678305" cy="347551"/>
        </p:xfrm>
        <a:graphic>
          <a:graphicData uri="http://schemas.openxmlformats.org/presentationml/2006/ole">
            <mc:AlternateContent xmlns:mc="http://schemas.openxmlformats.org/markup-compatibility/2006">
              <mc:Choice xmlns:v="urn:schemas-microsoft-com:vml" Requires="v">
                <p:oleObj spid="_x0000_s29970" name="Formula" r:id="rId15" imgW="344520" imgH="176760" progId="Equation.Ribbit">
                  <p:embed/>
                </p:oleObj>
              </mc:Choice>
              <mc:Fallback>
                <p:oleObj name="Formula" r:id="rId15" imgW="344520" imgH="176760" progId="Equation.Ribbit">
                  <p:embed/>
                  <p:pic>
                    <p:nvPicPr>
                      <p:cNvPr id="9" name="对象 8"/>
                      <p:cNvPicPr/>
                      <p:nvPr/>
                    </p:nvPicPr>
                    <p:blipFill>
                      <a:blip r:embed="rId8"/>
                      <a:stretch>
                        <a:fillRect/>
                      </a:stretch>
                    </p:blipFill>
                    <p:spPr>
                      <a:xfrm>
                        <a:off x="3092899" y="4959575"/>
                        <a:ext cx="678305" cy="347551"/>
                      </a:xfrm>
                      <a:prstGeom prst="rect">
                        <a:avLst/>
                      </a:prstGeom>
                    </p:spPr>
                  </p:pic>
                </p:oleObj>
              </mc:Fallback>
            </mc:AlternateContent>
          </a:graphicData>
        </a:graphic>
      </p:graphicFrame>
      <p:pic>
        <p:nvPicPr>
          <p:cNvPr id="6" name="图片 5"/>
          <p:cNvPicPr>
            <a:picLocks noChangeAspect="1"/>
          </p:cNvPicPr>
          <p:nvPr/>
        </p:nvPicPr>
        <p:blipFill>
          <a:blip r:embed="rId16"/>
          <a:stretch>
            <a:fillRect/>
          </a:stretch>
        </p:blipFill>
        <p:spPr>
          <a:xfrm>
            <a:off x="3199329" y="2133257"/>
            <a:ext cx="5588542" cy="1003072"/>
          </a:xfrm>
          <a:prstGeom prst="rect">
            <a:avLst/>
          </a:prstGeom>
        </p:spPr>
      </p:pic>
    </p:spTree>
    <p:extLst>
      <p:ext uri="{BB962C8B-B14F-4D97-AF65-F5344CB8AC3E}">
        <p14:creationId xmlns:p14="http://schemas.microsoft.com/office/powerpoint/2010/main" val="2165656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b="1" dirty="0">
                <a:latin typeface="黑体" panose="02010609060101010101" pitchFamily="49" charset="-122"/>
                <a:ea typeface="黑体" panose="02010609060101010101" pitchFamily="49" charset="-122"/>
              </a:rPr>
              <a:t>感知机求解与、或、非、</a:t>
            </a:r>
            <a:r>
              <a:rPr lang="zh-CN" altLang="en-US" b="1" dirty="0">
                <a:solidFill>
                  <a:srgbClr val="FF0000"/>
                </a:solidFill>
                <a:latin typeface="黑体" panose="02010609060101010101" pitchFamily="49" charset="-122"/>
                <a:ea typeface="黑体" panose="02010609060101010101" pitchFamily="49" charset="-122"/>
              </a:rPr>
              <a:t>异或</a:t>
            </a:r>
            <a:r>
              <a:rPr lang="zh-CN" altLang="en-US" b="1" dirty="0">
                <a:latin typeface="黑体" panose="02010609060101010101" pitchFamily="49" charset="-122"/>
                <a:ea typeface="黑体" panose="02010609060101010101" pitchFamily="49" charset="-122"/>
              </a:rPr>
              <a:t>问题</a:t>
            </a:r>
          </a:p>
        </p:txBody>
      </p:sp>
      <p:pic>
        <p:nvPicPr>
          <p:cNvPr id="8" name="内容占位符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705060" y="3899995"/>
            <a:ext cx="3191502" cy="239362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37" y="1464594"/>
            <a:ext cx="3191502" cy="23936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60" y="1455018"/>
            <a:ext cx="3204269" cy="240320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37" y="3899995"/>
            <a:ext cx="3191502" cy="2393627"/>
          </a:xfrm>
          <a:prstGeom prst="rect">
            <a:avLst/>
          </a:prstGeom>
        </p:spPr>
      </p:pic>
    </p:spTree>
    <p:extLst>
      <p:ext uri="{BB962C8B-B14F-4D97-AF65-F5344CB8AC3E}">
        <p14:creationId xmlns:p14="http://schemas.microsoft.com/office/powerpoint/2010/main" val="22976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b="1" dirty="0">
                <a:latin typeface="黑体" panose="02010609060101010101" pitchFamily="49" charset="-122"/>
                <a:ea typeface="黑体" panose="02010609060101010101" pitchFamily="49" charset="-122"/>
              </a:rPr>
              <a:t>感知机求解与、或、非、</a:t>
            </a:r>
            <a:r>
              <a:rPr lang="zh-CN" altLang="en-US" b="1" dirty="0">
                <a:solidFill>
                  <a:srgbClr val="FF0000"/>
                </a:solidFill>
                <a:latin typeface="黑体" panose="02010609060101010101" pitchFamily="49" charset="-122"/>
                <a:ea typeface="黑体" panose="02010609060101010101" pitchFamily="49" charset="-122"/>
              </a:rPr>
              <a:t>异或</a:t>
            </a:r>
            <a:r>
              <a:rPr lang="zh-CN" altLang="en-US" b="1" dirty="0">
                <a:latin typeface="黑体" panose="02010609060101010101" pitchFamily="49" charset="-122"/>
                <a:ea typeface="黑体" panose="02010609060101010101" pitchFamily="49" charset="-122"/>
              </a:rPr>
              <a:t>问题</a:t>
            </a:r>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1654955" y="1486052"/>
            <a:ext cx="5742071" cy="4666530"/>
          </a:xfrm>
        </p:spPr>
      </p:pic>
    </p:spTree>
    <p:extLst>
      <p:ext uri="{BB962C8B-B14F-4D97-AF65-F5344CB8AC3E}">
        <p14:creationId xmlns:p14="http://schemas.microsoft.com/office/powerpoint/2010/main" val="33787591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57175" y="1050756"/>
            <a:ext cx="8629650" cy="457200"/>
          </a:xfrm>
        </p:spPr>
        <p:txBody>
          <a:bodyPr>
            <a:noAutofit/>
          </a:bodyPr>
          <a:lstStyle/>
          <a:p>
            <a:r>
              <a:rPr lang="zh-CN" altLang="en-US" b="1" dirty="0">
                <a:latin typeface="黑体" panose="02010609060101010101" pitchFamily="49" charset="-122"/>
                <a:ea typeface="黑体" panose="02010609060101010101" pitchFamily="49" charset="-122"/>
              </a:rPr>
              <a:t>感知机学习能力</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b="1" dirty="0">
                <a:latin typeface="黑体" panose="02010609060101010101" pitchFamily="49" charset="-122"/>
                <a:ea typeface="黑体" panose="02010609060101010101" pitchFamily="49" charset="-122"/>
              </a:rPr>
              <a:t>若两类模式</a:t>
            </a:r>
            <a:r>
              <a:rPr lang="zh-CN" altLang="en-US" b="1" dirty="0">
                <a:solidFill>
                  <a:srgbClr val="C00000"/>
                </a:solidFill>
                <a:latin typeface="黑体" panose="02010609060101010101" pitchFamily="49" charset="-122"/>
                <a:ea typeface="黑体" panose="02010609060101010101" pitchFamily="49" charset="-122"/>
              </a:rPr>
              <a:t>线性可分</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则感知机的学习过程一定会</a:t>
            </a:r>
            <a:r>
              <a:rPr lang="zh-CN" altLang="en-US" b="1" dirty="0">
                <a:solidFill>
                  <a:srgbClr val="C00000"/>
                </a:solidFill>
                <a:latin typeface="黑体" panose="02010609060101010101" pitchFamily="49" charset="-122"/>
                <a:ea typeface="黑体" panose="02010609060101010101" pitchFamily="49" charset="-122"/>
              </a:rPr>
              <a:t>收敛</a:t>
            </a:r>
            <a:r>
              <a:rPr lang="zh-CN" altLang="en-US" b="1" dirty="0">
                <a:latin typeface="黑体" panose="02010609060101010101" pitchFamily="49" charset="-122"/>
                <a:ea typeface="黑体" panose="02010609060101010101" pitchFamily="49" charset="-122"/>
              </a:rPr>
              <a:t>；否则感知机的学习过程将会发生震荡 </a:t>
            </a:r>
            <a:r>
              <a:rPr lang="en-US" altLang="zh-CN" sz="1600" b="1" dirty="0">
                <a:solidFill>
                  <a:srgbClr val="FF0000"/>
                </a:solidFill>
                <a:latin typeface="黑体" panose="02010609060101010101" pitchFamily="49" charset="-122"/>
                <a:ea typeface="黑体" panose="02010609060101010101" pitchFamily="49" charset="-122"/>
              </a:rPr>
              <a:t>[Minsky and </a:t>
            </a:r>
            <a:r>
              <a:rPr lang="en-US" altLang="zh-CN" sz="1600" b="1" dirty="0" err="1">
                <a:solidFill>
                  <a:srgbClr val="FF0000"/>
                </a:solidFill>
                <a:latin typeface="黑体" panose="02010609060101010101" pitchFamily="49" charset="-122"/>
                <a:ea typeface="黑体" panose="02010609060101010101" pitchFamily="49" charset="-122"/>
              </a:rPr>
              <a:t>Papert</a:t>
            </a:r>
            <a:r>
              <a:rPr lang="en-US" altLang="zh-CN" sz="1600" b="1" dirty="0">
                <a:solidFill>
                  <a:srgbClr val="FF0000"/>
                </a:solidFill>
                <a:latin typeface="黑体" panose="02010609060101010101" pitchFamily="49" charset="-122"/>
                <a:ea typeface="黑体" panose="02010609060101010101" pitchFamily="49" charset="-122"/>
              </a:rPr>
              <a:t>, 1969]</a:t>
            </a:r>
          </a:p>
          <a:p>
            <a:pPr marL="342900" indent="-342900">
              <a:lnSpc>
                <a:spcPct val="100000"/>
              </a:lnSpc>
            </a:pPr>
            <a:r>
              <a:rPr lang="zh-CN" altLang="en-US" b="1" dirty="0">
                <a:latin typeface="黑体" panose="02010609060101010101" pitchFamily="49" charset="-122"/>
                <a:ea typeface="黑体" panose="02010609060101010101" pitchFamily="49" charset="-122"/>
              </a:rPr>
              <a:t>单层感知机的学习能力非常有限</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只能解决线性可分问题</a:t>
            </a:r>
            <a:endParaRPr lang="en-US" altLang="zh-CN" b="1" dirty="0">
              <a:latin typeface="黑体" panose="02010609060101010101" pitchFamily="49" charset="-122"/>
              <a:ea typeface="黑体" panose="02010609060101010101" pitchFamily="49" charset="-122"/>
            </a:endParaRPr>
          </a:p>
          <a:p>
            <a:pPr marL="342900" indent="-342900">
              <a:lnSpc>
                <a:spcPct val="150000"/>
              </a:lnSpc>
            </a:pPr>
            <a:r>
              <a:rPr lang="zh-CN" altLang="en-US" sz="2000" b="1" dirty="0">
                <a:latin typeface="黑体" panose="02010609060101010101" pitchFamily="49" charset="-122"/>
                <a:ea typeface="黑体" panose="02010609060101010101" pitchFamily="49" charset="-122"/>
              </a:rPr>
              <a:t>事实上</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与、或、非问题是线性可分的</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因此感知机学习过程能够求得适当的权值向量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而异或问题不是线性可分的</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感知机学习不能求得合适解</a:t>
            </a:r>
            <a:r>
              <a:rPr lang="en-US" altLang="zh-CN" sz="2000" b="1" dirty="0">
                <a:latin typeface="黑体" panose="02010609060101010101" pitchFamily="49" charset="-122"/>
                <a:ea typeface="黑体" panose="02010609060101010101" pitchFamily="49" charset="-122"/>
              </a:rPr>
              <a:t> </a:t>
            </a:r>
          </a:p>
          <a:p>
            <a:pPr marL="342900" indent="-342900">
              <a:lnSpc>
                <a:spcPct val="150000"/>
              </a:lnSpc>
            </a:pPr>
            <a:r>
              <a:rPr lang="zh-CN" altLang="en-US" sz="2000" b="1" dirty="0">
                <a:latin typeface="黑体" panose="02010609060101010101" pitchFamily="49" charset="-122"/>
                <a:ea typeface="黑体" panose="02010609060101010101" pitchFamily="49" charset="-122"/>
              </a:rPr>
              <a:t>对于非线性可分问题</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如何求解？</a:t>
            </a:r>
            <a:endParaRPr lang="en-US" altLang="zh-CN" sz="2000" b="1" dirty="0">
              <a:latin typeface="黑体" panose="02010609060101010101" pitchFamily="49" charset="-122"/>
              <a:ea typeface="黑体" panose="02010609060101010101" pitchFamily="49" charset="-122"/>
            </a:endParaRPr>
          </a:p>
          <a:p>
            <a:pPr marL="0" indent="0">
              <a:lnSpc>
                <a:spcPct val="150000"/>
              </a:lnSpc>
              <a:buNone/>
            </a:pPr>
            <a:r>
              <a:rPr lang="zh-CN" altLang="en-US" sz="2000" b="1" dirty="0">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多层感知机</a:t>
            </a:r>
            <a:endParaRPr lang="en-US" altLang="zh-CN" sz="2000"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04877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57175" y="1086445"/>
            <a:ext cx="8629650" cy="457200"/>
          </a:xfrm>
        </p:spPr>
        <p:txBody>
          <a:bodyPr>
            <a:normAutofit lnSpcReduction="10000"/>
          </a:bodyPr>
          <a:lstStyle/>
          <a:p>
            <a:r>
              <a:rPr lang="zh-CN" altLang="en-US" b="1" dirty="0">
                <a:latin typeface="黑体" panose="02010609060101010101" pitchFamily="49" charset="-122"/>
                <a:ea typeface="黑体" panose="02010609060101010101" pitchFamily="49" charset="-122"/>
              </a:rPr>
              <a:t>多层感知机</a:t>
            </a:r>
          </a:p>
        </p:txBody>
      </p:sp>
      <p:sp>
        <p:nvSpPr>
          <p:cNvPr id="4" name="内容占位符 3"/>
          <p:cNvSpPr>
            <a:spLocks noGrp="1"/>
          </p:cNvSpPr>
          <p:nvPr>
            <p:ph sz="quarter" idx="14"/>
          </p:nvPr>
        </p:nvSpPr>
        <p:spPr/>
        <p:txBody>
          <a:bodyPr>
            <a:normAutofit lnSpcReduction="10000"/>
          </a:bodyPr>
          <a:lstStyle/>
          <a:p>
            <a:r>
              <a:rPr lang="zh-CN" altLang="en-US" b="1" dirty="0">
                <a:latin typeface="黑体" panose="02010609060101010101" pitchFamily="49" charset="-122"/>
                <a:ea typeface="黑体" panose="02010609060101010101" pitchFamily="49" charset="-122"/>
              </a:rPr>
              <a:t>解决异或问题的两层感知机</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lnSpc>
                <a:spcPct val="110000"/>
              </a:lnSpc>
            </a:pPr>
            <a:r>
              <a:rPr lang="zh-CN" altLang="en-US" sz="2000" b="1" dirty="0">
                <a:latin typeface="黑体" panose="02010609060101010101" pitchFamily="49" charset="-122"/>
                <a:ea typeface="黑体" panose="02010609060101010101" pitchFamily="49" charset="-122"/>
              </a:rPr>
              <a:t>输出层与输入层之间的一层神经元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被称之为</a:t>
            </a:r>
            <a:r>
              <a:rPr lang="zh-CN" altLang="en-US" sz="2000" b="1" dirty="0">
                <a:solidFill>
                  <a:srgbClr val="C00000"/>
                </a:solidFill>
                <a:latin typeface="黑体" panose="02010609060101010101" pitchFamily="49" charset="-122"/>
                <a:ea typeface="黑体" panose="02010609060101010101" pitchFamily="49" charset="-122"/>
              </a:rPr>
              <a:t>隐层或隐含层</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隐含层和输出层神经元都是具有激活函数的功能神经元</a:t>
            </a:r>
            <a:endParaRPr lang="en-US" altLang="zh-CN" sz="2000" b="1" dirty="0">
              <a:latin typeface="黑体" panose="02010609060101010101" pitchFamily="49" charset="-122"/>
              <a:ea typeface="黑体" panose="02010609060101010101" pitchFamily="49" charset="-122"/>
            </a:endParaRPr>
          </a:p>
          <a:p>
            <a:pPr marL="0" indent="0">
              <a:buNone/>
            </a:pPr>
            <a:endParaRPr lang="en-US" altLang="zh-CN" sz="2000" dirty="0"/>
          </a:p>
          <a:p>
            <a:pPr marL="0" indent="0">
              <a:buNone/>
            </a:pPr>
            <a:endParaRPr lang="zh-CN" altLang="en-US" dirty="0"/>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8346"/>
          <a:stretch/>
        </p:blipFill>
        <p:spPr>
          <a:xfrm>
            <a:off x="1409022" y="2164465"/>
            <a:ext cx="5805823" cy="2945757"/>
          </a:xfrm>
          <a:prstGeom prst="rect">
            <a:avLst/>
          </a:prstGeom>
        </p:spPr>
      </p:pic>
    </p:spTree>
    <p:extLst>
      <p:ext uri="{BB962C8B-B14F-4D97-AF65-F5344CB8AC3E}">
        <p14:creationId xmlns:p14="http://schemas.microsoft.com/office/powerpoint/2010/main" val="34903462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感知机与多层网络</a:t>
            </a:r>
          </a:p>
        </p:txBody>
      </p:sp>
      <p:sp>
        <p:nvSpPr>
          <p:cNvPr id="3" name="文本占位符 2"/>
          <p:cNvSpPr>
            <a:spLocks noGrp="1"/>
          </p:cNvSpPr>
          <p:nvPr>
            <p:ph type="body" sz="quarter" idx="13"/>
          </p:nvPr>
        </p:nvSpPr>
        <p:spPr>
          <a:xfrm>
            <a:off x="260350" y="989210"/>
            <a:ext cx="8629650" cy="457200"/>
          </a:xfrm>
        </p:spPr>
        <p:txBody>
          <a:bodyPr>
            <a:normAutofit lnSpcReduction="10000"/>
          </a:bodyPr>
          <a:lstStyle/>
          <a:p>
            <a:r>
              <a:rPr lang="zh-CN" altLang="en-US" b="1" dirty="0">
                <a:latin typeface="黑体" panose="02010609060101010101" pitchFamily="49" charset="-122"/>
                <a:ea typeface="黑体" panose="02010609060101010101" pitchFamily="49" charset="-122"/>
              </a:rPr>
              <a:t>多层前馈神经网络</a:t>
            </a:r>
          </a:p>
        </p:txBody>
      </p:sp>
      <p:sp>
        <p:nvSpPr>
          <p:cNvPr id="4" name="内容占位符 3"/>
          <p:cNvSpPr>
            <a:spLocks noGrp="1"/>
          </p:cNvSpPr>
          <p:nvPr>
            <p:ph sz="quarter" idx="14"/>
          </p:nvPr>
        </p:nvSpPr>
        <p:spPr>
          <a:xfrm>
            <a:off x="260350" y="1525390"/>
            <a:ext cx="8629650" cy="4343400"/>
          </a:xfrm>
        </p:spPr>
        <p:txBody>
          <a:bodyPr/>
          <a:lstStyle/>
          <a:p>
            <a:pPr marL="342900" indent="-342900"/>
            <a:r>
              <a:rPr lang="zh-CN" altLang="en-US" b="1" dirty="0">
                <a:solidFill>
                  <a:srgbClr val="C00000"/>
                </a:solidFill>
                <a:latin typeface="黑体" panose="02010609060101010101" pitchFamily="49" charset="-122"/>
                <a:ea typeface="黑体" panose="02010609060101010101" pitchFamily="49" charset="-122"/>
              </a:rPr>
              <a:t>定义</a:t>
            </a:r>
            <a:r>
              <a:rPr lang="zh-CN" altLang="en-US" b="1" dirty="0">
                <a:latin typeface="黑体" panose="02010609060101010101" pitchFamily="49" charset="-122"/>
                <a:ea typeface="黑体" panose="02010609060101010101" pitchFamily="49" charset="-122"/>
              </a:rPr>
              <a:t>：每层神经元与下一层神经元全互联</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神经元之间不存在同层连接也不存在跨层连接</a:t>
            </a:r>
            <a:endParaRPr lang="en-US" altLang="zh-CN" b="1" dirty="0">
              <a:latin typeface="黑体" panose="02010609060101010101" pitchFamily="49" charset="-122"/>
              <a:ea typeface="黑体" panose="02010609060101010101" pitchFamily="49" charset="-122"/>
            </a:endParaRPr>
          </a:p>
          <a:p>
            <a:pPr marL="342900" indent="-342900"/>
            <a:r>
              <a:rPr lang="zh-CN" altLang="en-US" b="1" dirty="0">
                <a:solidFill>
                  <a:srgbClr val="C00000"/>
                </a:solidFill>
                <a:latin typeface="黑体" panose="02010609060101010101" pitchFamily="49" charset="-122"/>
                <a:ea typeface="黑体" panose="02010609060101010101" pitchFamily="49" charset="-122"/>
              </a:rPr>
              <a:t>前馈</a:t>
            </a:r>
            <a:r>
              <a:rPr lang="zh-CN" altLang="en-US" b="1" dirty="0">
                <a:latin typeface="黑体" panose="02010609060101010101" pitchFamily="49" charset="-122"/>
                <a:ea typeface="黑体" panose="02010609060101010101" pitchFamily="49" charset="-122"/>
              </a:rPr>
              <a:t>：输入层接受外界输入</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隐含层与输出层神经元对信号进行加工</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最终结果由输出层神经元输出</a:t>
            </a:r>
            <a:endParaRPr lang="en-US" altLang="zh-CN" b="1" dirty="0">
              <a:latin typeface="黑体" panose="02010609060101010101" pitchFamily="49" charset="-122"/>
              <a:ea typeface="黑体" panose="02010609060101010101" pitchFamily="49" charset="-122"/>
            </a:endParaRPr>
          </a:p>
          <a:p>
            <a:pPr marL="342900" indent="-342900"/>
            <a:r>
              <a:rPr lang="zh-CN" altLang="en-US" b="1" dirty="0">
                <a:solidFill>
                  <a:srgbClr val="C00000"/>
                </a:solidFill>
                <a:latin typeface="黑体" panose="02010609060101010101" pitchFamily="49" charset="-122"/>
                <a:ea typeface="黑体" panose="02010609060101010101" pitchFamily="49" charset="-122"/>
              </a:rPr>
              <a:t>学习</a:t>
            </a:r>
            <a:r>
              <a:rPr lang="zh-CN" altLang="en-US" b="1" dirty="0">
                <a:latin typeface="黑体" panose="02010609060101010101" pitchFamily="49" charset="-122"/>
                <a:ea typeface="黑体" panose="02010609060101010101" pitchFamily="49" charset="-122"/>
              </a:rPr>
              <a:t>：根据训练数据来调整神经元之间的</a:t>
            </a:r>
            <a:r>
              <a:rPr lang="zh-CN" altLang="en-US" b="1" dirty="0">
                <a:solidFill>
                  <a:srgbClr val="C00000"/>
                </a:solidFill>
                <a:latin typeface="黑体" panose="02010609060101010101" pitchFamily="49" charset="-122"/>
                <a:ea typeface="黑体" panose="02010609060101010101" pitchFamily="49" charset="-122"/>
              </a:rPr>
              <a:t>“连接权”</a:t>
            </a:r>
            <a:r>
              <a:rPr lang="zh-CN" altLang="en-US" b="1" dirty="0">
                <a:latin typeface="黑体" panose="02010609060101010101" pitchFamily="49" charset="-122"/>
                <a:ea typeface="黑体" panose="02010609060101010101" pitchFamily="49" charset="-122"/>
              </a:rPr>
              <a:t>以及每个功能神经元的</a:t>
            </a:r>
            <a:r>
              <a:rPr lang="zh-CN" altLang="en-US" b="1" dirty="0">
                <a:solidFill>
                  <a:srgbClr val="C00000"/>
                </a:solidFill>
                <a:latin typeface="黑体" panose="02010609060101010101" pitchFamily="49" charset="-122"/>
                <a:ea typeface="黑体" panose="02010609060101010101" pitchFamily="49" charset="-122"/>
              </a:rPr>
              <a:t>“阈值”</a:t>
            </a:r>
            <a:endParaRPr lang="en-US" altLang="zh-CN" b="1" dirty="0">
              <a:solidFill>
                <a:srgbClr val="C00000"/>
              </a:solidFill>
              <a:latin typeface="黑体" panose="02010609060101010101" pitchFamily="49" charset="-122"/>
              <a:ea typeface="黑体" panose="02010609060101010101" pitchFamily="49" charset="-122"/>
            </a:endParaRPr>
          </a:p>
          <a:p>
            <a:pPr marL="342900" indent="-342900"/>
            <a:r>
              <a:rPr lang="zh-CN" altLang="en-US" b="1" dirty="0">
                <a:latin typeface="黑体" panose="02010609060101010101" pitchFamily="49" charset="-122"/>
                <a:ea typeface="黑体" panose="02010609060101010101" pitchFamily="49" charset="-122"/>
              </a:rPr>
              <a:t>多层网络：包含隐层的网络</a:t>
            </a:r>
            <a:r>
              <a:rPr lang="en-US" altLang="zh-CN" b="1" dirty="0">
                <a:latin typeface="黑体" panose="02010609060101010101" pitchFamily="49" charset="-122"/>
                <a:ea typeface="黑体" panose="02010609060101010101" pitchFamily="49" charset="-122"/>
              </a:rPr>
              <a:t> </a:t>
            </a:r>
          </a:p>
          <a:p>
            <a:endParaRPr lang="zh-CN" altLang="en-US"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6628" y="3688880"/>
            <a:ext cx="4717022" cy="2843467"/>
          </a:xfrm>
          <a:prstGeom prst="rect">
            <a:avLst/>
          </a:prstGeom>
        </p:spPr>
      </p:pic>
    </p:spTree>
    <p:extLst>
      <p:ext uri="{BB962C8B-B14F-4D97-AF65-F5344CB8AC3E}">
        <p14:creationId xmlns:p14="http://schemas.microsoft.com/office/powerpoint/2010/main" val="31041439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r>
              <a:rPr lang="en-US" altLang="zh-CN" sz="2400" dirty="0">
                <a:solidFill>
                  <a:schemeClr val="bg1">
                    <a:lumMod val="85000"/>
                  </a:schemeClr>
                </a:solidFill>
              </a:rPr>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误差逆传播算法</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25664520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111889" y="952113"/>
            <a:ext cx="8616950" cy="4930775"/>
          </a:xfrm>
        </p:spPr>
        <p:txBody>
          <a:bodyPr>
            <a:normAutofit/>
          </a:bodyPr>
          <a:lstStyle/>
          <a:p>
            <a:pPr marL="0" indent="0">
              <a:lnSpc>
                <a:spcPct val="100000"/>
              </a:lnSpc>
              <a:buNone/>
            </a:pPr>
            <a:r>
              <a:rPr lang="zh-CN" altLang="en-US" b="1" dirty="0">
                <a:solidFill>
                  <a:srgbClr val="C00000"/>
                </a:solidFill>
                <a:latin typeface="黑体" panose="02010609060101010101" pitchFamily="49" charset="-122"/>
                <a:ea typeface="黑体" panose="02010609060101010101" pitchFamily="49" charset="-122"/>
              </a:rPr>
              <a:t>误差逆传播算法</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Error </a:t>
            </a:r>
            <a:r>
              <a:rPr lang="en-US" altLang="zh-CN" b="1" dirty="0" err="1">
                <a:latin typeface="黑体" panose="02010609060101010101" pitchFamily="49" charset="-122"/>
                <a:ea typeface="黑体" panose="02010609060101010101" pitchFamily="49" charset="-122"/>
              </a:rPr>
              <a:t>BackPropagation</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简称</a:t>
            </a:r>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）是最成功的训练多层前馈神经网络的学习算法</a:t>
            </a:r>
            <a:r>
              <a:rPr lang="en-US" altLang="zh-CN"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给定训练集</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即输入示例由</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个属性描述</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输出</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维实值向量</a:t>
            </a:r>
            <a:r>
              <a:rPr lang="en-US" altLang="zh-CN"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为方便讨论</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给定一个拥有</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个输入神经元</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个输出神经元</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个隐层神经元的多层前向前馈网络结构</a:t>
            </a:r>
            <a:r>
              <a:rPr lang="en-US" altLang="zh-CN" b="1" dirty="0">
                <a:latin typeface="黑体" panose="02010609060101010101" pitchFamily="49" charset="-122"/>
                <a:ea typeface="黑体" panose="02010609060101010101" pitchFamily="49" charset="-122"/>
              </a:rPr>
              <a:t>. </a:t>
            </a:r>
          </a:p>
          <a:p>
            <a:pPr marL="457200" indent="-457200">
              <a:lnSpc>
                <a:spcPct val="100000"/>
              </a:lnSpc>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记号：</a:t>
            </a:r>
            <a:endParaRPr lang="en-US" altLang="zh-CN" b="1" dirty="0">
              <a:latin typeface="黑体" panose="02010609060101010101" pitchFamily="49" charset="-122"/>
              <a:ea typeface="黑体" panose="02010609060101010101" pitchFamily="49" charset="-122"/>
            </a:endParaRPr>
          </a:p>
          <a:p>
            <a:pPr marL="0" indent="0">
              <a:lnSpc>
                <a:spcPct val="100000"/>
              </a:lnSpc>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输出层第</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个神经元阈值；</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：隐含层第</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个神经元阈值；</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：输入层与隐层神经元之间的连接权重；</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隐层与输出层神经元之间的连接权重；</a:t>
            </a:r>
            <a:r>
              <a:rPr lang="en-US" altLang="zh-CN" sz="2000" dirty="0"/>
              <a:t>		</a:t>
            </a:r>
            <a:r>
              <a:rPr lang="en-US" altLang="zh-CN" dirty="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62767572"/>
              </p:ext>
            </p:extLst>
          </p:nvPr>
        </p:nvGraphicFramePr>
        <p:xfrm>
          <a:off x="2021422" y="1814792"/>
          <a:ext cx="5576829" cy="335225"/>
        </p:xfrm>
        <a:graphic>
          <a:graphicData uri="http://schemas.openxmlformats.org/presentationml/2006/ole">
            <mc:AlternateContent xmlns:mc="http://schemas.openxmlformats.org/markup-compatibility/2006">
              <mc:Choice xmlns:v="urn:schemas-microsoft-com:vml" Requires="v">
                <p:oleObj spid="_x0000_s26581" name="Formula" r:id="rId3" imgW="3143520" imgH="188280" progId="Equation.Ribbit">
                  <p:embed/>
                </p:oleObj>
              </mc:Choice>
              <mc:Fallback>
                <p:oleObj name="Formula" r:id="rId3" imgW="3143520" imgH="188280" progId="Equation.Ribbit">
                  <p:embed/>
                  <p:pic>
                    <p:nvPicPr>
                      <p:cNvPr id="0" name=""/>
                      <p:cNvPicPr/>
                      <p:nvPr/>
                    </p:nvPicPr>
                    <p:blipFill>
                      <a:blip r:embed="rId4"/>
                      <a:stretch>
                        <a:fillRect/>
                      </a:stretch>
                    </p:blipFill>
                    <p:spPr>
                      <a:xfrm>
                        <a:off x="2021422" y="1814792"/>
                        <a:ext cx="5576829" cy="335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08689087"/>
              </p:ext>
            </p:extLst>
          </p:nvPr>
        </p:nvGraphicFramePr>
        <p:xfrm>
          <a:off x="2246676" y="2173016"/>
          <a:ext cx="195306" cy="326157"/>
        </p:xfrm>
        <a:graphic>
          <a:graphicData uri="http://schemas.openxmlformats.org/presentationml/2006/ole">
            <mc:AlternateContent xmlns:mc="http://schemas.openxmlformats.org/markup-compatibility/2006">
              <mc:Choice xmlns:v="urn:schemas-microsoft-com:vml" Requires="v">
                <p:oleObj spid="_x0000_s26582" name="Formula" r:id="rId5" imgW="85320" imgH="157680" progId="Equation.Ribbit">
                  <p:embed/>
                </p:oleObj>
              </mc:Choice>
              <mc:Fallback>
                <p:oleObj name="Formula" r:id="rId5" imgW="85320" imgH="157680" progId="Equation.Ribbit">
                  <p:embed/>
                  <p:pic>
                    <p:nvPicPr>
                      <p:cNvPr id="0" name=""/>
                      <p:cNvPicPr/>
                      <p:nvPr/>
                    </p:nvPicPr>
                    <p:blipFill>
                      <a:blip r:embed="rId6"/>
                      <a:stretch>
                        <a:fillRect/>
                      </a:stretch>
                    </p:blipFill>
                    <p:spPr>
                      <a:xfrm>
                        <a:off x="2246676" y="2173016"/>
                        <a:ext cx="195306" cy="32615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89441323"/>
              </p:ext>
            </p:extLst>
          </p:nvPr>
        </p:nvGraphicFramePr>
        <p:xfrm>
          <a:off x="4710869" y="2197938"/>
          <a:ext cx="98967" cy="326157"/>
        </p:xfrm>
        <a:graphic>
          <a:graphicData uri="http://schemas.openxmlformats.org/presentationml/2006/ole">
            <mc:AlternateContent xmlns:mc="http://schemas.openxmlformats.org/markup-compatibility/2006">
              <mc:Choice xmlns:v="urn:schemas-microsoft-com:vml" Requires="v">
                <p:oleObj spid="_x0000_s26583" name="Formula" r:id="rId7" imgW="45720" imgH="157680" progId="Equation.Ribbit">
                  <p:embed/>
                </p:oleObj>
              </mc:Choice>
              <mc:Fallback>
                <p:oleObj name="Formula" r:id="rId7" imgW="45720" imgH="157680" progId="Equation.Ribbit">
                  <p:embed/>
                  <p:pic>
                    <p:nvPicPr>
                      <p:cNvPr id="0" name=""/>
                      <p:cNvPicPr/>
                      <p:nvPr/>
                    </p:nvPicPr>
                    <p:blipFill>
                      <a:blip r:embed="rId8"/>
                      <a:stretch>
                        <a:fillRect/>
                      </a:stretch>
                    </p:blipFill>
                    <p:spPr>
                      <a:xfrm>
                        <a:off x="4710869" y="2197938"/>
                        <a:ext cx="98967" cy="326157"/>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3862026" y="2639658"/>
            <a:ext cx="187886" cy="343200"/>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513396481"/>
              </p:ext>
            </p:extLst>
          </p:nvPr>
        </p:nvGraphicFramePr>
        <p:xfrm>
          <a:off x="5981466" y="2633689"/>
          <a:ext cx="108613" cy="355139"/>
        </p:xfrm>
        <a:graphic>
          <a:graphicData uri="http://schemas.openxmlformats.org/presentationml/2006/ole">
            <mc:AlternateContent xmlns:mc="http://schemas.openxmlformats.org/markup-compatibility/2006">
              <mc:Choice xmlns:v="urn:schemas-microsoft-com:vml" Requires="v">
                <p:oleObj spid="_x0000_s26584" name="Formula" r:id="rId10" imgW="45720" imgH="157680" progId="Equation.Ribbit">
                  <p:embed/>
                </p:oleObj>
              </mc:Choice>
              <mc:Fallback>
                <p:oleObj name="Formula" r:id="rId10" imgW="45720" imgH="157680" progId="Equation.Ribbit">
                  <p:embed/>
                  <p:pic>
                    <p:nvPicPr>
                      <p:cNvPr id="6" name="对象 5"/>
                      <p:cNvPicPr/>
                      <p:nvPr/>
                    </p:nvPicPr>
                    <p:blipFill>
                      <a:blip r:embed="rId8"/>
                      <a:stretch>
                        <a:fillRect/>
                      </a:stretch>
                    </p:blipFill>
                    <p:spPr>
                      <a:xfrm>
                        <a:off x="5981466" y="2633689"/>
                        <a:ext cx="108613" cy="35513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5800415"/>
              </p:ext>
            </p:extLst>
          </p:nvPr>
        </p:nvGraphicFramePr>
        <p:xfrm>
          <a:off x="7946760" y="2633689"/>
          <a:ext cx="149745" cy="301454"/>
        </p:xfrm>
        <a:graphic>
          <a:graphicData uri="http://schemas.openxmlformats.org/presentationml/2006/ole">
            <mc:AlternateContent xmlns:mc="http://schemas.openxmlformats.org/markup-compatibility/2006">
              <mc:Choice xmlns:v="urn:schemas-microsoft-com:vml" Requires="v">
                <p:oleObj spid="_x0000_s26585" name="Formula" r:id="rId11" imgW="75240" imgH="118440" progId="Equation.Ribbit">
                  <p:embed/>
                </p:oleObj>
              </mc:Choice>
              <mc:Fallback>
                <p:oleObj name="Formula" r:id="rId11" imgW="75240" imgH="118440" progId="Equation.Ribbit">
                  <p:embed/>
                  <p:pic>
                    <p:nvPicPr>
                      <p:cNvPr id="0" name=""/>
                      <p:cNvPicPr/>
                      <p:nvPr/>
                    </p:nvPicPr>
                    <p:blipFill>
                      <a:blip r:embed="rId12"/>
                      <a:stretch>
                        <a:fillRect/>
                      </a:stretch>
                    </p:blipFill>
                    <p:spPr>
                      <a:xfrm>
                        <a:off x="7946760" y="2633689"/>
                        <a:ext cx="149745" cy="30145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20699938"/>
              </p:ext>
            </p:extLst>
          </p:nvPr>
        </p:nvGraphicFramePr>
        <p:xfrm>
          <a:off x="304232" y="3897622"/>
          <a:ext cx="218195" cy="320018"/>
        </p:xfrm>
        <a:graphic>
          <a:graphicData uri="http://schemas.openxmlformats.org/presentationml/2006/ole">
            <mc:AlternateContent xmlns:mc="http://schemas.openxmlformats.org/markup-compatibility/2006">
              <mc:Choice xmlns:v="urn:schemas-microsoft-com:vml" Requires="v">
                <p:oleObj spid="_x0000_s26586" name="Formula" r:id="rId13" imgW="119520" imgH="174240" progId="Equation.Ribbit">
                  <p:embed/>
                </p:oleObj>
              </mc:Choice>
              <mc:Fallback>
                <p:oleObj name="Formula" r:id="rId13" imgW="119520" imgH="174240" progId="Equation.Ribbit">
                  <p:embed/>
                  <p:pic>
                    <p:nvPicPr>
                      <p:cNvPr id="0" name=""/>
                      <p:cNvPicPr/>
                      <p:nvPr/>
                    </p:nvPicPr>
                    <p:blipFill>
                      <a:blip r:embed="rId14"/>
                      <a:stretch>
                        <a:fillRect/>
                      </a:stretch>
                    </p:blipFill>
                    <p:spPr>
                      <a:xfrm>
                        <a:off x="304232" y="3897622"/>
                        <a:ext cx="218195" cy="32001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93191470"/>
              </p:ext>
            </p:extLst>
          </p:nvPr>
        </p:nvGraphicFramePr>
        <p:xfrm>
          <a:off x="1981140" y="3897622"/>
          <a:ext cx="178185" cy="311150"/>
        </p:xfrm>
        <a:graphic>
          <a:graphicData uri="http://schemas.openxmlformats.org/presentationml/2006/ole">
            <mc:AlternateContent xmlns:mc="http://schemas.openxmlformats.org/markup-compatibility/2006">
              <mc:Choice xmlns:v="urn:schemas-microsoft-com:vml" Requires="v">
                <p:oleObj spid="_x0000_s26587" name="Formula" r:id="rId15" imgW="75240" imgH="153720" progId="Equation.Ribbit">
                  <p:embed/>
                </p:oleObj>
              </mc:Choice>
              <mc:Fallback>
                <p:oleObj name="Formula" r:id="rId15" imgW="75240" imgH="153720" progId="Equation.Ribbit">
                  <p:embed/>
                  <p:pic>
                    <p:nvPicPr>
                      <p:cNvPr id="0" name=""/>
                      <p:cNvPicPr/>
                      <p:nvPr/>
                    </p:nvPicPr>
                    <p:blipFill>
                      <a:blip r:embed="rId16"/>
                      <a:stretch>
                        <a:fillRect/>
                      </a:stretch>
                    </p:blipFill>
                    <p:spPr>
                      <a:xfrm>
                        <a:off x="1981140" y="3897622"/>
                        <a:ext cx="178185" cy="3111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11027929"/>
              </p:ext>
            </p:extLst>
          </p:nvPr>
        </p:nvGraphicFramePr>
        <p:xfrm>
          <a:off x="260350" y="4349015"/>
          <a:ext cx="322263" cy="269875"/>
        </p:xfrm>
        <a:graphic>
          <a:graphicData uri="http://schemas.openxmlformats.org/presentationml/2006/ole">
            <mc:AlternateContent xmlns:mc="http://schemas.openxmlformats.org/markup-compatibility/2006">
              <mc:Choice xmlns:v="urn:schemas-microsoft-com:vml" Requires="v">
                <p:oleObj spid="_x0000_s26588" name="Formula" r:id="rId17" imgW="147600" imgH="122040" progId="Equation.Ribbit">
                  <p:embed/>
                </p:oleObj>
              </mc:Choice>
              <mc:Fallback>
                <p:oleObj name="Formula" r:id="rId17" imgW="147600" imgH="122040" progId="Equation.Ribbit">
                  <p:embed/>
                  <p:pic>
                    <p:nvPicPr>
                      <p:cNvPr id="11" name="对象 10"/>
                      <p:cNvPicPr/>
                      <p:nvPr/>
                    </p:nvPicPr>
                    <p:blipFill>
                      <a:blip r:embed="rId18"/>
                      <a:stretch>
                        <a:fillRect/>
                      </a:stretch>
                    </p:blipFill>
                    <p:spPr>
                      <a:xfrm>
                        <a:off x="260350" y="4349015"/>
                        <a:ext cx="322263" cy="2698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6144042"/>
              </p:ext>
            </p:extLst>
          </p:nvPr>
        </p:nvGraphicFramePr>
        <p:xfrm>
          <a:off x="1881128" y="4349015"/>
          <a:ext cx="200025" cy="311150"/>
        </p:xfrm>
        <a:graphic>
          <a:graphicData uri="http://schemas.openxmlformats.org/presentationml/2006/ole">
            <mc:AlternateContent xmlns:mc="http://schemas.openxmlformats.org/markup-compatibility/2006">
              <mc:Choice xmlns:v="urn:schemas-microsoft-com:vml" Requires="v">
                <p:oleObj spid="_x0000_s26589" name="Formula" r:id="rId19" imgW="86400" imgH="157680" progId="Equation.Ribbit">
                  <p:embed/>
                </p:oleObj>
              </mc:Choice>
              <mc:Fallback>
                <p:oleObj name="Formula" r:id="rId19" imgW="86400" imgH="157680" progId="Equation.Ribbit">
                  <p:embed/>
                  <p:pic>
                    <p:nvPicPr>
                      <p:cNvPr id="13" name="对象 12"/>
                      <p:cNvPicPr/>
                      <p:nvPr/>
                    </p:nvPicPr>
                    <p:blipFill>
                      <a:blip r:embed="rId20"/>
                      <a:stretch>
                        <a:fillRect/>
                      </a:stretch>
                    </p:blipFill>
                    <p:spPr>
                      <a:xfrm>
                        <a:off x="1881128" y="4349015"/>
                        <a:ext cx="200025" cy="3111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4383182"/>
              </p:ext>
            </p:extLst>
          </p:nvPr>
        </p:nvGraphicFramePr>
        <p:xfrm>
          <a:off x="186421" y="4823609"/>
          <a:ext cx="396192" cy="271883"/>
        </p:xfrm>
        <a:graphic>
          <a:graphicData uri="http://schemas.openxmlformats.org/presentationml/2006/ole">
            <mc:AlternateContent xmlns:mc="http://schemas.openxmlformats.org/markup-compatibility/2006">
              <mc:Choice xmlns:v="urn:schemas-microsoft-com:vml" Requires="v">
                <p:oleObj spid="_x0000_s26590" name="Formula" r:id="rId21" imgW="177840" imgH="119520" progId="Equation.Ribbit">
                  <p:embed/>
                </p:oleObj>
              </mc:Choice>
              <mc:Fallback>
                <p:oleObj name="Formula" r:id="rId21" imgW="177840" imgH="119520" progId="Equation.Ribbit">
                  <p:embed/>
                  <p:pic>
                    <p:nvPicPr>
                      <p:cNvPr id="0" name=""/>
                      <p:cNvPicPr/>
                      <p:nvPr/>
                    </p:nvPicPr>
                    <p:blipFill>
                      <a:blip r:embed="rId22"/>
                      <a:stretch>
                        <a:fillRect/>
                      </a:stretch>
                    </p:blipFill>
                    <p:spPr>
                      <a:xfrm>
                        <a:off x="186421" y="4823609"/>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694933619"/>
              </p:ext>
            </p:extLst>
          </p:nvPr>
        </p:nvGraphicFramePr>
        <p:xfrm>
          <a:off x="163934" y="5226867"/>
          <a:ext cx="493713" cy="303212"/>
        </p:xfrm>
        <a:graphic>
          <a:graphicData uri="http://schemas.openxmlformats.org/presentationml/2006/ole">
            <mc:AlternateContent xmlns:mc="http://schemas.openxmlformats.org/markup-compatibility/2006">
              <mc:Choice xmlns:v="urn:schemas-microsoft-com:vml" Requires="v">
                <p:oleObj spid="_x0000_s26591" name="Formula" r:id="rId23" imgW="219960" imgH="133560" progId="Equation.Ribbit">
                  <p:embed/>
                </p:oleObj>
              </mc:Choice>
              <mc:Fallback>
                <p:oleObj name="Formula" r:id="rId23" imgW="219960" imgH="133560" progId="Equation.Ribbit">
                  <p:embed/>
                  <p:pic>
                    <p:nvPicPr>
                      <p:cNvPr id="17" name="对象 16"/>
                      <p:cNvPicPr/>
                      <p:nvPr/>
                    </p:nvPicPr>
                    <p:blipFill>
                      <a:blip r:embed="rId24"/>
                      <a:stretch>
                        <a:fillRect/>
                      </a:stretch>
                    </p:blipFill>
                    <p:spPr>
                      <a:xfrm>
                        <a:off x="163934" y="5226867"/>
                        <a:ext cx="493713" cy="303212"/>
                      </a:xfrm>
                      <a:prstGeom prst="rect">
                        <a:avLst/>
                      </a:prstGeom>
                    </p:spPr>
                  </p:pic>
                </p:oleObj>
              </mc:Fallback>
            </mc:AlternateContent>
          </a:graphicData>
        </a:graphic>
      </p:graphicFrame>
      <p:grpSp>
        <p:nvGrpSpPr>
          <p:cNvPr id="18" name="组合 17">
            <a:extLst>
              <a:ext uri="{FF2B5EF4-FFF2-40B4-BE49-F238E27FC236}">
                <a16:creationId xmlns:a16="http://schemas.microsoft.com/office/drawing/2014/main" id="{9BFA1BB4-74DF-4C25-87D0-F4177E517B6D}"/>
              </a:ext>
            </a:extLst>
          </p:cNvPr>
          <p:cNvGrpSpPr/>
          <p:nvPr/>
        </p:nvGrpSpPr>
        <p:grpSpPr>
          <a:xfrm>
            <a:off x="5143692" y="3295801"/>
            <a:ext cx="3888419" cy="2417577"/>
            <a:chOff x="5216329" y="1304248"/>
            <a:chExt cx="3806904" cy="2099235"/>
          </a:xfrm>
        </p:grpSpPr>
        <p:pic>
          <p:nvPicPr>
            <p:cNvPr id="19" name="内容占位符 4">
              <a:extLst>
                <a:ext uri="{FF2B5EF4-FFF2-40B4-BE49-F238E27FC236}">
                  <a16:creationId xmlns:a16="http://schemas.microsoft.com/office/drawing/2014/main" id="{5AF9011A-D180-4D42-92BE-0D032A5D6960}"/>
                </a:ext>
              </a:extLst>
            </p:cNvPr>
            <p:cNvPicPr>
              <a:picLocks noChangeAspect="1"/>
            </p:cNvPicPr>
            <p:nvPr/>
          </p:nvPicPr>
          <p:blipFill>
            <a:blip r:embed="rId25"/>
            <a:stretch>
              <a:fillRect/>
            </a:stretch>
          </p:blipFill>
          <p:spPr>
            <a:xfrm>
              <a:off x="5216329" y="1304248"/>
              <a:ext cx="3806904" cy="2099235"/>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50259F6-AB8C-4A49-9A35-AE264AF964C1}"/>
                    </a:ext>
                  </a:extLst>
                </p:cNvPr>
                <p:cNvSpPr txBox="1"/>
                <p:nvPr/>
              </p:nvSpPr>
              <p:spPr>
                <a:xfrm flipH="1">
                  <a:off x="7684115" y="2509658"/>
                  <a:ext cx="341300" cy="24622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𝛼</m:t>
                            </m:r>
                          </m:e>
                          <m:sub>
                            <m:r>
                              <a:rPr lang="en-US" altLang="zh-CN" sz="1600" b="0" i="1" smtClean="0">
                                <a:solidFill>
                                  <a:srgbClr val="FF0000"/>
                                </a:solidFill>
                                <a:latin typeface="Cambria Math" panose="02040503050406030204" pitchFamily="18" charset="0"/>
                              </a:rPr>
                              <m:t>h</m:t>
                            </m:r>
                          </m:sub>
                        </m:sSub>
                      </m:oMath>
                    </m:oMathPara>
                  </a14:m>
                  <a:endParaRPr lang="zh-CN" altLang="en-US" sz="1600" dirty="0"/>
                </a:p>
              </p:txBody>
            </p:sp>
          </mc:Choice>
          <mc:Fallback xmlns="">
            <p:sp>
              <p:nvSpPr>
                <p:cNvPr id="21" name="文本框 20">
                  <a:extLst>
                    <a:ext uri="{FF2B5EF4-FFF2-40B4-BE49-F238E27FC236}">
                      <a16:creationId xmlns:a16="http://schemas.microsoft.com/office/drawing/2014/main" id="{650259F6-AB8C-4A49-9A35-AE264AF964C1}"/>
                    </a:ext>
                  </a:extLst>
                </p:cNvPr>
                <p:cNvSpPr txBox="1">
                  <a:spLocks noRot="1" noChangeAspect="1" noMove="1" noResize="1" noEditPoints="1" noAdjustHandles="1" noChangeArrowheads="1" noChangeShapeType="1" noTextEdit="1"/>
                </p:cNvSpPr>
                <p:nvPr/>
              </p:nvSpPr>
              <p:spPr>
                <a:xfrm flipH="1">
                  <a:off x="7684115" y="2509658"/>
                  <a:ext cx="341300" cy="246221"/>
                </a:xfrm>
                <a:prstGeom prst="rect">
                  <a:avLst/>
                </a:prstGeom>
                <a:blipFill>
                  <a:blip r:embed="rId26"/>
                  <a:stretch>
                    <a:fillRect b="-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DDF7B03-193B-4A8C-BDD1-D5D28AE584EF}"/>
                    </a:ext>
                  </a:extLst>
                </p:cNvPr>
                <p:cNvSpPr txBox="1"/>
                <p:nvPr/>
              </p:nvSpPr>
              <p:spPr>
                <a:xfrm flipH="1">
                  <a:off x="7676711" y="1712145"/>
                  <a:ext cx="341300" cy="269048"/>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𝛽</m:t>
                            </m:r>
                          </m:e>
                          <m:sub>
                            <m:r>
                              <a:rPr lang="en-US" altLang="zh-CN" sz="1600" i="1">
                                <a:solidFill>
                                  <a:srgbClr val="FF0000"/>
                                </a:solidFill>
                                <a:latin typeface="Cambria Math" panose="02040503050406030204" pitchFamily="18" charset="0"/>
                              </a:rPr>
                              <m:t>𝑗</m:t>
                            </m:r>
                          </m:sub>
                        </m:sSub>
                      </m:oMath>
                    </m:oMathPara>
                  </a14:m>
                  <a:endParaRPr lang="zh-CN" altLang="en-US" sz="1600" i="1" dirty="0"/>
                </a:p>
              </p:txBody>
            </p:sp>
          </mc:Choice>
          <mc:Fallback xmlns="">
            <p:sp>
              <p:nvSpPr>
                <p:cNvPr id="22" name="文本框 21">
                  <a:extLst>
                    <a:ext uri="{FF2B5EF4-FFF2-40B4-BE49-F238E27FC236}">
                      <a16:creationId xmlns:a16="http://schemas.microsoft.com/office/drawing/2014/main" id="{9DDF7B03-193B-4A8C-BDD1-D5D28AE584EF}"/>
                    </a:ext>
                  </a:extLst>
                </p:cNvPr>
                <p:cNvSpPr txBox="1">
                  <a:spLocks noRot="1" noChangeAspect="1" noMove="1" noResize="1" noEditPoints="1" noAdjustHandles="1" noChangeArrowheads="1" noChangeShapeType="1" noTextEdit="1"/>
                </p:cNvSpPr>
                <p:nvPr/>
              </p:nvSpPr>
              <p:spPr>
                <a:xfrm flipH="1">
                  <a:off x="7676711" y="1712145"/>
                  <a:ext cx="341300" cy="269048"/>
                </a:xfrm>
                <a:prstGeom prst="rect">
                  <a:avLst/>
                </a:prstGeom>
                <a:blipFill>
                  <a:blip r:embed="rId27"/>
                  <a:stretch>
                    <a:fillRect l="-3509" b="-784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607503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dirty="0"/>
              <a:t>    </a:t>
            </a:r>
            <a:r>
              <a:rPr lang="zh-CN" altLang="en-US" b="1" dirty="0">
                <a:latin typeface="黑体" panose="02010609060101010101" pitchFamily="49" charset="-122"/>
                <a:ea typeface="黑体" panose="02010609060101010101" pitchFamily="49" charset="-122"/>
              </a:rPr>
              <a:t>对于样例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假设网络的实际输出为    </a:t>
            </a:r>
            <a:endParaRPr lang="en-US" altLang="zh-CN" b="1" dirty="0">
              <a:latin typeface="黑体" panose="02010609060101010101" pitchFamily="49" charset="-122"/>
              <a:ea typeface="黑体" panose="02010609060101010101" pitchFamily="49" charset="-122"/>
            </a:endParaRPr>
          </a:p>
          <a:p>
            <a:pPr marL="342900" indent="-342900">
              <a:lnSpc>
                <a:spcPct val="100000"/>
              </a:lnSpc>
            </a:pPr>
            <a:r>
              <a:rPr lang="zh-CN" altLang="en-US" b="1" dirty="0">
                <a:solidFill>
                  <a:srgbClr val="FF0000"/>
                </a:solidFill>
                <a:latin typeface="黑体" panose="02010609060101010101" pitchFamily="49" charset="-122"/>
                <a:ea typeface="黑体" panose="02010609060101010101" pitchFamily="49" charset="-122"/>
              </a:rPr>
              <a:t>前向计算</a:t>
            </a:r>
            <a:r>
              <a:rPr lang="en-US" altLang="zh-CN" sz="2000" b="1" dirty="0">
                <a:solidFill>
                  <a:srgbClr val="FF0000"/>
                </a:solidFill>
                <a:latin typeface="黑体" panose="02010609060101010101" pitchFamily="49" charset="-122"/>
                <a:ea typeface="黑体" panose="02010609060101010101" pitchFamily="49" charset="-122"/>
              </a:rPr>
              <a:t>	</a:t>
            </a:r>
          </a:p>
          <a:p>
            <a:pPr marL="0" indent="0">
              <a:lnSpc>
                <a:spcPct val="100000"/>
              </a:lnSpc>
              <a:buNone/>
            </a:pPr>
            <a:r>
              <a:rPr lang="en-US" altLang="zh-CN" sz="2000" b="1" dirty="0">
                <a:latin typeface="黑体" panose="02010609060101010101" pitchFamily="49" charset="-122"/>
                <a:ea typeface="黑体" panose="02010609060101010101" pitchFamily="49" charset="-122"/>
              </a:rPr>
              <a:t>   step1:</a:t>
            </a:r>
          </a:p>
          <a:p>
            <a:pPr marL="0" indent="0">
              <a:lnSpc>
                <a:spcPct val="100000"/>
              </a:lnSpc>
              <a:buNone/>
            </a:pPr>
            <a:r>
              <a:rPr lang="en-US" altLang="zh-CN" sz="2000" b="1" dirty="0">
                <a:latin typeface="黑体" panose="02010609060101010101" pitchFamily="49" charset="-122"/>
                <a:ea typeface="黑体" panose="02010609060101010101" pitchFamily="49" charset="-122"/>
              </a:rPr>
              <a:t>   step2:</a:t>
            </a:r>
          </a:p>
          <a:p>
            <a:pPr marL="0" indent="0">
              <a:lnSpc>
                <a:spcPct val="100000"/>
              </a:lnSpc>
              <a:buNone/>
            </a:pPr>
            <a:r>
              <a:rPr lang="en-US" altLang="zh-CN" sz="2000" b="1" dirty="0">
                <a:latin typeface="黑体" panose="02010609060101010101" pitchFamily="49" charset="-122"/>
                <a:ea typeface="黑体" panose="02010609060101010101" pitchFamily="49" charset="-122"/>
              </a:rPr>
              <a:t>   step3:                </a:t>
            </a:r>
          </a:p>
          <a:p>
            <a:pPr marL="342900" indent="-342900">
              <a:lnSpc>
                <a:spcPct val="100000"/>
              </a:lnSpc>
            </a:pPr>
            <a:r>
              <a:rPr lang="zh-CN" altLang="en-US" b="1" dirty="0">
                <a:solidFill>
                  <a:srgbClr val="FF0000"/>
                </a:solidFill>
                <a:latin typeface="黑体" panose="02010609060101010101" pitchFamily="49" charset="-122"/>
                <a:ea typeface="黑体" panose="02010609060101010101" pitchFamily="49" charset="-122"/>
              </a:rPr>
              <a:t>参数数目</a:t>
            </a:r>
            <a:endParaRPr lang="en-US" altLang="zh-CN" b="1" dirty="0">
              <a:solidFill>
                <a:srgbClr val="FF0000"/>
              </a:solidFill>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    权重：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    阈值： 、</a:t>
            </a:r>
            <a:r>
              <a:rPr lang="en-US" altLang="zh-CN" sz="2000" b="1" dirty="0">
                <a:latin typeface="黑体" panose="02010609060101010101" pitchFamily="49" charset="-122"/>
                <a:ea typeface="黑体" panose="02010609060101010101" pitchFamily="49" charset="-122"/>
              </a:rPr>
              <a:t> 		</a:t>
            </a:r>
          </a:p>
          <a:p>
            <a:pPr marL="0" indent="0">
              <a:lnSpc>
                <a:spcPct val="100000"/>
              </a:lnSpc>
              <a:buNone/>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因此网络中需要                 个参数需要优化</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pPr>
            <a:r>
              <a:rPr lang="zh-CN" altLang="en-US" b="1" dirty="0">
                <a:solidFill>
                  <a:srgbClr val="FF0000"/>
                </a:solidFill>
                <a:latin typeface="黑体" panose="02010609060101010101" pitchFamily="49" charset="-122"/>
                <a:ea typeface="黑体" panose="02010609060101010101" pitchFamily="49" charset="-122"/>
              </a:rPr>
              <a:t>参数优化</a:t>
            </a:r>
            <a:endParaRPr lang="en-US" altLang="zh-CN" b="1" dirty="0">
              <a:solidFill>
                <a:srgbClr val="FF0000"/>
              </a:solidFill>
              <a:latin typeface="黑体" panose="02010609060101010101" pitchFamily="49" charset="-122"/>
              <a:ea typeface="黑体" panose="02010609060101010101" pitchFamily="49" charset="-122"/>
            </a:endParaRPr>
          </a:p>
          <a:p>
            <a:pPr marL="0" indent="0">
              <a:lnSpc>
                <a:spcPct val="100000"/>
              </a:lnSpc>
              <a:buNone/>
            </a:pPr>
            <a:r>
              <a:rPr lang="en-US" altLang="zh-CN" sz="2000" b="1" dirty="0">
                <a:solidFill>
                  <a:srgbClr val="FF0000"/>
                </a:solidFill>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是一个迭代学习算法</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在迭代的每一轮中采用广义的感知机学习规则对参数进行更新估计</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任意的参数   的更新估计式为</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1220766326"/>
              </p:ext>
            </p:extLst>
          </p:nvPr>
        </p:nvGraphicFramePr>
        <p:xfrm>
          <a:off x="1801069" y="1010247"/>
          <a:ext cx="962025" cy="347663"/>
        </p:xfrm>
        <a:graphic>
          <a:graphicData uri="http://schemas.openxmlformats.org/presentationml/2006/ole">
            <mc:AlternateContent xmlns:mc="http://schemas.openxmlformats.org/markup-compatibility/2006">
              <mc:Choice xmlns:v="urn:schemas-microsoft-com:vml" Requires="v">
                <p:oleObj spid="_x0000_s31104" name="Formula" r:id="rId3" imgW="486720" imgH="176760" progId="Equation.Ribbit">
                  <p:embed/>
                </p:oleObj>
              </mc:Choice>
              <mc:Fallback>
                <p:oleObj name="Formula" r:id="rId3" imgW="486720" imgH="176760" progId="Equation.Ribbit">
                  <p:embed/>
                  <p:pic>
                    <p:nvPicPr>
                      <p:cNvPr id="4" name="对象 3"/>
                      <p:cNvPicPr/>
                      <p:nvPr/>
                    </p:nvPicPr>
                    <p:blipFill>
                      <a:blip r:embed="rId4"/>
                      <a:stretch>
                        <a:fillRect/>
                      </a:stretch>
                    </p:blipFill>
                    <p:spPr>
                      <a:xfrm>
                        <a:off x="1801069" y="1010247"/>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76623103"/>
              </p:ext>
            </p:extLst>
          </p:nvPr>
        </p:nvGraphicFramePr>
        <p:xfrm>
          <a:off x="3306157" y="3728229"/>
          <a:ext cx="224128" cy="328720"/>
        </p:xfrm>
        <a:graphic>
          <a:graphicData uri="http://schemas.openxmlformats.org/presentationml/2006/ole">
            <mc:AlternateContent xmlns:mc="http://schemas.openxmlformats.org/markup-compatibility/2006">
              <mc:Choice xmlns:v="urn:schemas-microsoft-com:vml" Requires="v">
                <p:oleObj spid="_x0000_s31105" name="Formula" r:id="rId5" imgW="119520" imgH="174240" progId="Equation.Ribbit">
                  <p:embed/>
                </p:oleObj>
              </mc:Choice>
              <mc:Fallback>
                <p:oleObj name="Formula" r:id="rId5" imgW="119520" imgH="174240" progId="Equation.Ribbit">
                  <p:embed/>
                  <p:pic>
                    <p:nvPicPr>
                      <p:cNvPr id="11" name="对象 10"/>
                      <p:cNvPicPr/>
                      <p:nvPr/>
                    </p:nvPicPr>
                    <p:blipFill>
                      <a:blip r:embed="rId6"/>
                      <a:stretch>
                        <a:fillRect/>
                      </a:stretch>
                    </p:blipFill>
                    <p:spPr>
                      <a:xfrm>
                        <a:off x="3306157" y="3728229"/>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191580484"/>
              </p:ext>
            </p:extLst>
          </p:nvPr>
        </p:nvGraphicFramePr>
        <p:xfrm>
          <a:off x="3641738" y="3757632"/>
          <a:ext cx="322263" cy="269875"/>
        </p:xfrm>
        <a:graphic>
          <a:graphicData uri="http://schemas.openxmlformats.org/presentationml/2006/ole">
            <mc:AlternateContent xmlns:mc="http://schemas.openxmlformats.org/markup-compatibility/2006">
              <mc:Choice xmlns:v="urn:schemas-microsoft-com:vml" Requires="v">
                <p:oleObj spid="_x0000_s31106" name="Formula" r:id="rId7" imgW="147600" imgH="122040" progId="Equation.Ribbit">
                  <p:embed/>
                </p:oleObj>
              </mc:Choice>
              <mc:Fallback>
                <p:oleObj name="Formula" r:id="rId7" imgW="147600" imgH="122040" progId="Equation.Ribbit">
                  <p:embed/>
                  <p:pic>
                    <p:nvPicPr>
                      <p:cNvPr id="15" name="对象 14"/>
                      <p:cNvPicPr/>
                      <p:nvPr/>
                    </p:nvPicPr>
                    <p:blipFill>
                      <a:blip r:embed="rId8"/>
                      <a:stretch>
                        <a:fillRect/>
                      </a:stretch>
                    </p:blipFill>
                    <p:spPr>
                      <a:xfrm>
                        <a:off x="3641738" y="3757632"/>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479327273"/>
              </p:ext>
            </p:extLst>
          </p:nvPr>
        </p:nvGraphicFramePr>
        <p:xfrm>
          <a:off x="1349734" y="3745950"/>
          <a:ext cx="396192" cy="271883"/>
        </p:xfrm>
        <a:graphic>
          <a:graphicData uri="http://schemas.openxmlformats.org/presentationml/2006/ole">
            <mc:AlternateContent xmlns:mc="http://schemas.openxmlformats.org/markup-compatibility/2006">
              <mc:Choice xmlns:v="urn:schemas-microsoft-com:vml" Requires="v">
                <p:oleObj spid="_x0000_s31107" name="Formula" r:id="rId9" imgW="177840" imgH="119520" progId="Equation.Ribbit">
                  <p:embed/>
                </p:oleObj>
              </mc:Choice>
              <mc:Fallback>
                <p:oleObj name="Formula" r:id="rId9" imgW="177840" imgH="119520" progId="Equation.Ribbit">
                  <p:embed/>
                  <p:pic>
                    <p:nvPicPr>
                      <p:cNvPr id="17" name="对象 16"/>
                      <p:cNvPicPr/>
                      <p:nvPr/>
                    </p:nvPicPr>
                    <p:blipFill>
                      <a:blip r:embed="rId10"/>
                      <a:stretch>
                        <a:fillRect/>
                      </a:stretch>
                    </p:blipFill>
                    <p:spPr>
                      <a:xfrm>
                        <a:off x="1349734" y="3745950"/>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944312992"/>
              </p:ext>
            </p:extLst>
          </p:nvPr>
        </p:nvGraphicFramePr>
        <p:xfrm>
          <a:off x="1896248" y="3745950"/>
          <a:ext cx="493713" cy="303212"/>
        </p:xfrm>
        <a:graphic>
          <a:graphicData uri="http://schemas.openxmlformats.org/presentationml/2006/ole">
            <mc:AlternateContent xmlns:mc="http://schemas.openxmlformats.org/markup-compatibility/2006">
              <mc:Choice xmlns:v="urn:schemas-microsoft-com:vml" Requires="v">
                <p:oleObj spid="_x0000_s31108" name="Formula" r:id="rId11" imgW="219960" imgH="133560" progId="Equation.Ribbit">
                  <p:embed/>
                </p:oleObj>
              </mc:Choice>
              <mc:Fallback>
                <p:oleObj name="Formula" r:id="rId11" imgW="219960" imgH="133560" progId="Equation.Ribbit">
                  <p:embed/>
                  <p:pic>
                    <p:nvPicPr>
                      <p:cNvPr id="20" name="对象 19"/>
                      <p:cNvPicPr/>
                      <p:nvPr/>
                    </p:nvPicPr>
                    <p:blipFill>
                      <a:blip r:embed="rId12"/>
                      <a:stretch>
                        <a:fillRect/>
                      </a:stretch>
                    </p:blipFill>
                    <p:spPr>
                      <a:xfrm>
                        <a:off x="1896248" y="3745950"/>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68218339"/>
              </p:ext>
            </p:extLst>
          </p:nvPr>
        </p:nvGraphicFramePr>
        <p:xfrm>
          <a:off x="5823568" y="1000839"/>
          <a:ext cx="303213" cy="315912"/>
        </p:xfrm>
        <a:graphic>
          <a:graphicData uri="http://schemas.openxmlformats.org/presentationml/2006/ole">
            <mc:AlternateContent xmlns:mc="http://schemas.openxmlformats.org/markup-compatibility/2006">
              <mc:Choice xmlns:v="urn:schemas-microsoft-com:vml" Requires="v">
                <p:oleObj spid="_x0000_s31109" name="Formula" r:id="rId13" imgW="153720" imgH="160200" progId="Equation.Ribbit">
                  <p:embed/>
                </p:oleObj>
              </mc:Choice>
              <mc:Fallback>
                <p:oleObj name="Formula" r:id="rId13" imgW="153720" imgH="160200" progId="Equation.Ribbit">
                  <p:embed/>
                  <p:pic>
                    <p:nvPicPr>
                      <p:cNvPr id="4" name="对象 3"/>
                      <p:cNvPicPr/>
                      <p:nvPr/>
                    </p:nvPicPr>
                    <p:blipFill>
                      <a:blip r:embed="rId14"/>
                      <a:stretch>
                        <a:fillRect/>
                      </a:stretch>
                    </p:blipFill>
                    <p:spPr>
                      <a:xfrm>
                        <a:off x="5823568" y="1000839"/>
                        <a:ext cx="303213" cy="3159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923703635"/>
              </p:ext>
            </p:extLst>
          </p:nvPr>
        </p:nvGraphicFramePr>
        <p:xfrm>
          <a:off x="1410679" y="2791885"/>
          <a:ext cx="2662238" cy="422275"/>
        </p:xfrm>
        <a:graphic>
          <a:graphicData uri="http://schemas.openxmlformats.org/presentationml/2006/ole">
            <mc:AlternateContent xmlns:mc="http://schemas.openxmlformats.org/markup-compatibility/2006">
              <mc:Choice xmlns:v="urn:schemas-microsoft-com:vml" Requires="v">
                <p:oleObj spid="_x0000_s31110" name="Formula" r:id="rId15" imgW="1482120" imgH="235080" progId="Equation.Ribbit">
                  <p:embed/>
                </p:oleObj>
              </mc:Choice>
              <mc:Fallback>
                <p:oleObj name="Formula" r:id="rId15" imgW="1482120" imgH="235080" progId="Equation.Ribbit">
                  <p:embed/>
                  <p:pic>
                    <p:nvPicPr>
                      <p:cNvPr id="19" name="对象 18"/>
                      <p:cNvPicPr/>
                      <p:nvPr/>
                    </p:nvPicPr>
                    <p:blipFill>
                      <a:blip r:embed="rId16"/>
                      <a:stretch>
                        <a:fillRect/>
                      </a:stretch>
                    </p:blipFill>
                    <p:spPr>
                      <a:xfrm>
                        <a:off x="1410679" y="2791885"/>
                        <a:ext cx="2662238" cy="4222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981263024"/>
              </p:ext>
            </p:extLst>
          </p:nvPr>
        </p:nvGraphicFramePr>
        <p:xfrm>
          <a:off x="4072917" y="3728229"/>
          <a:ext cx="4497423" cy="303842"/>
        </p:xfrm>
        <a:graphic>
          <a:graphicData uri="http://schemas.openxmlformats.org/presentationml/2006/ole">
            <mc:AlternateContent xmlns:mc="http://schemas.openxmlformats.org/markup-compatibility/2006">
              <mc:Choice xmlns:v="urn:schemas-microsoft-com:vml" Requires="v">
                <p:oleObj spid="_x0000_s31111" name="Formula" r:id="rId17" imgW="2608920" imgH="176760" progId="Equation.Ribbit">
                  <p:embed/>
                </p:oleObj>
              </mc:Choice>
              <mc:Fallback>
                <p:oleObj name="Formula" r:id="rId17" imgW="2608920" imgH="176760" progId="Equation.Ribbit">
                  <p:embed/>
                  <p:pic>
                    <p:nvPicPr>
                      <p:cNvPr id="0" name=""/>
                      <p:cNvPicPr/>
                      <p:nvPr/>
                    </p:nvPicPr>
                    <p:blipFill>
                      <a:blip r:embed="rId18"/>
                      <a:stretch>
                        <a:fillRect/>
                      </a:stretch>
                    </p:blipFill>
                    <p:spPr>
                      <a:xfrm>
                        <a:off x="4072917" y="3728229"/>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574396120"/>
              </p:ext>
            </p:extLst>
          </p:nvPr>
        </p:nvGraphicFramePr>
        <p:xfrm>
          <a:off x="2763094" y="4115969"/>
          <a:ext cx="1808801" cy="326693"/>
        </p:xfrm>
        <a:graphic>
          <a:graphicData uri="http://schemas.openxmlformats.org/presentationml/2006/ole">
            <mc:AlternateContent xmlns:mc="http://schemas.openxmlformats.org/markup-compatibility/2006">
              <mc:Choice xmlns:v="urn:schemas-microsoft-com:vml" Requires="v">
                <p:oleObj spid="_x0000_s31112" name="Formula" r:id="rId19" imgW="974160" imgH="176760" progId="Equation.Ribbit">
                  <p:embed/>
                </p:oleObj>
              </mc:Choice>
              <mc:Fallback>
                <p:oleObj name="Formula" r:id="rId19" imgW="974160" imgH="176760" progId="Equation.Ribbit">
                  <p:embed/>
                  <p:pic>
                    <p:nvPicPr>
                      <p:cNvPr id="0" name=""/>
                      <p:cNvPicPr/>
                      <p:nvPr/>
                    </p:nvPicPr>
                    <p:blipFill>
                      <a:blip r:embed="rId20"/>
                      <a:stretch>
                        <a:fillRect/>
                      </a:stretch>
                    </p:blipFill>
                    <p:spPr>
                      <a:xfrm>
                        <a:off x="2763094" y="4115969"/>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084727866"/>
              </p:ext>
            </p:extLst>
          </p:nvPr>
        </p:nvGraphicFramePr>
        <p:xfrm>
          <a:off x="4392162" y="5396901"/>
          <a:ext cx="177800" cy="273050"/>
        </p:xfrm>
        <a:graphic>
          <a:graphicData uri="http://schemas.openxmlformats.org/presentationml/2006/ole">
            <mc:AlternateContent xmlns:mc="http://schemas.openxmlformats.org/markup-compatibility/2006">
              <mc:Choice xmlns:v="urn:schemas-microsoft-com:vml" Requires="v">
                <p:oleObj spid="_x0000_s31113" name="Formula" r:id="rId21" imgW="78840" imgH="119520" progId="Equation.Ribbit">
                  <p:embed/>
                </p:oleObj>
              </mc:Choice>
              <mc:Fallback>
                <p:oleObj name="Formula" r:id="rId21" imgW="78840" imgH="119520" progId="Equation.Ribbit">
                  <p:embed/>
                  <p:pic>
                    <p:nvPicPr>
                      <p:cNvPr id="17" name="对象 16"/>
                      <p:cNvPicPr/>
                      <p:nvPr/>
                    </p:nvPicPr>
                    <p:blipFill>
                      <a:blip r:embed="rId22"/>
                      <a:stretch>
                        <a:fillRect/>
                      </a:stretch>
                    </p:blipFill>
                    <p:spPr>
                      <a:xfrm>
                        <a:off x="4392162" y="5396901"/>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83350678"/>
              </p:ext>
            </p:extLst>
          </p:nvPr>
        </p:nvGraphicFramePr>
        <p:xfrm>
          <a:off x="3641725" y="5735638"/>
          <a:ext cx="1906588" cy="330200"/>
        </p:xfrm>
        <a:graphic>
          <a:graphicData uri="http://schemas.openxmlformats.org/presentationml/2006/ole">
            <mc:AlternateContent xmlns:mc="http://schemas.openxmlformats.org/markup-compatibility/2006">
              <mc:Choice xmlns:v="urn:schemas-microsoft-com:vml" Requires="v">
                <p:oleObj spid="_x0000_s31114" name="Formula" r:id="rId23" imgW="822960" imgH="142560" progId="Equation.Ribbit">
                  <p:embed/>
                </p:oleObj>
              </mc:Choice>
              <mc:Fallback>
                <p:oleObj name="Formula" r:id="rId23" imgW="822960" imgH="142560" progId="Equation.Ribbit">
                  <p:embed/>
                  <p:pic>
                    <p:nvPicPr>
                      <p:cNvPr id="0" name=""/>
                      <p:cNvPicPr/>
                      <p:nvPr/>
                    </p:nvPicPr>
                    <p:blipFill>
                      <a:blip r:embed="rId24"/>
                      <a:stretch>
                        <a:fillRect/>
                      </a:stretch>
                    </p:blipFill>
                    <p:spPr>
                      <a:xfrm>
                        <a:off x="3641725" y="5735638"/>
                        <a:ext cx="1906588" cy="3302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064964446"/>
              </p:ext>
            </p:extLst>
          </p:nvPr>
        </p:nvGraphicFramePr>
        <p:xfrm>
          <a:off x="1420813" y="2390775"/>
          <a:ext cx="4195762" cy="325438"/>
        </p:xfrm>
        <a:graphic>
          <a:graphicData uri="http://schemas.openxmlformats.org/presentationml/2006/ole">
            <mc:AlternateContent xmlns:mc="http://schemas.openxmlformats.org/markup-compatibility/2006">
              <mc:Choice xmlns:v="urn:schemas-microsoft-com:vml" Requires="v">
                <p:oleObj spid="_x0000_s31115" name="Formula" r:id="rId25" imgW="2610000" imgH="203400" progId="Equation.Ribbit">
                  <p:embed/>
                </p:oleObj>
              </mc:Choice>
              <mc:Fallback>
                <p:oleObj name="Formula" r:id="rId25" imgW="2610000" imgH="203400" progId="Equation.Ribbit">
                  <p:embed/>
                  <p:pic>
                    <p:nvPicPr>
                      <p:cNvPr id="12" name="对象 11"/>
                      <p:cNvPicPr/>
                      <p:nvPr/>
                    </p:nvPicPr>
                    <p:blipFill>
                      <a:blip r:embed="rId26"/>
                      <a:stretch>
                        <a:fillRect/>
                      </a:stretch>
                    </p:blipFill>
                    <p:spPr>
                      <a:xfrm>
                        <a:off x="1420813" y="2390775"/>
                        <a:ext cx="4195762" cy="325438"/>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114DFC17-AE2A-4524-97BA-21D446E10BFA}"/>
              </a:ext>
            </a:extLst>
          </p:cNvPr>
          <p:cNvSpPr txBox="1"/>
          <p:nvPr/>
        </p:nvSpPr>
        <p:spPr>
          <a:xfrm>
            <a:off x="3939627" y="2524305"/>
            <a:ext cx="101589" cy="276999"/>
          </a:xfrm>
          <a:prstGeom prst="rect">
            <a:avLst/>
          </a:prstGeom>
          <a:solidFill>
            <a:schemeClr val="bg1"/>
          </a:solid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h</a:t>
            </a:r>
            <a:endParaRPr lang="zh-CN" altLang="en-US" sz="1200" i="1" dirty="0">
              <a:latin typeface="Times New Roman" panose="02020603050405020304" pitchFamily="18" charset="0"/>
              <a:cs typeface="Times New Roman" panose="02020603050405020304" pitchFamily="18" charset="0"/>
            </a:endParaRPr>
          </a:p>
        </p:txBody>
      </p:sp>
      <p:grpSp>
        <p:nvGrpSpPr>
          <p:cNvPr id="36" name="组合 35">
            <a:extLst>
              <a:ext uri="{FF2B5EF4-FFF2-40B4-BE49-F238E27FC236}">
                <a16:creationId xmlns:a16="http://schemas.microsoft.com/office/drawing/2014/main" id="{C0DAE8B2-B4F1-4644-8C49-8D71EAC43467}"/>
              </a:ext>
            </a:extLst>
          </p:cNvPr>
          <p:cNvGrpSpPr/>
          <p:nvPr/>
        </p:nvGrpSpPr>
        <p:grpSpPr>
          <a:xfrm>
            <a:off x="1420894" y="1868744"/>
            <a:ext cx="3779837" cy="371475"/>
            <a:chOff x="1420894" y="1868744"/>
            <a:chExt cx="3779837" cy="371475"/>
          </a:xfrm>
        </p:grpSpPr>
        <mc:AlternateContent xmlns:mc="http://schemas.openxmlformats.org/markup-compatibility/2006" xmlns:a14="http://schemas.microsoft.com/office/drawing/2010/main">
          <mc:Choice Requires="a14">
            <p:graphicFrame>
              <p:nvGraphicFramePr>
                <p:cNvPr id="12" name="对象 11"/>
                <p:cNvGraphicFramePr>
                  <a:graphicFrameLocks noChangeAspect="1"/>
                </p:cNvGraphicFramePr>
                <p:nvPr>
                  <p:extLst>
                    <p:ext uri="{D42A27DB-BD31-4B8C-83A1-F6EECF244321}">
                      <p14:modId xmlns:p14="http://schemas.microsoft.com/office/powerpoint/2010/main" val="427485303"/>
                    </p:ext>
                  </p:extLst>
                </p:nvPr>
              </p:nvGraphicFramePr>
              <p:xfrm>
                <a:off x="1420894" y="1868744"/>
                <a:ext cx="3779837" cy="371475"/>
              </p:xfrm>
              <a:graphic>
                <a:graphicData uri="http://schemas.openxmlformats.org/presentationml/2006/ole">
                  <mc:AlternateContent>
                    <mc:Choice xmlns:v="urn:schemas-microsoft-com:vml" Requires="v">
                      <p:oleObj spid="_x0000_s31116" name="Formula" r:id="rId27" imgW="2106000" imgH="208440" progId="Equation.Ribbit">
                        <p:embed/>
                      </p:oleObj>
                    </mc:Choice>
                    <mc:Fallback>
                      <p:oleObj name="Formula" r:id="rId27" imgW="2106000" imgH="208440" progId="Equation.Ribbit">
                        <p:embed/>
                        <p:pic>
                          <p:nvPicPr>
                            <p:cNvPr id="0" name=""/>
                            <p:cNvPicPr/>
                            <p:nvPr/>
                          </p:nvPicPr>
                          <p:blipFill>
                            <a:blip r:embed="rId28"/>
                            <a:stretch>
                              <a:fillRect/>
                            </a:stretch>
                          </p:blipFill>
                          <p:spPr>
                            <a:xfrm>
                              <a:off x="1420894" y="1868744"/>
                              <a:ext cx="3779837" cy="371475"/>
                            </a:xfrm>
                            <a:prstGeom prst="rect">
                              <a:avLst/>
                            </a:prstGeom>
                          </p:spPr>
                        </p:pic>
                      </p:oleObj>
                    </mc:Fallback>
                  </mc:AlternateContent>
                </a:graphicData>
              </a:graphic>
            </p:graphicFrame>
          </mc:Choice>
          <mc:Fallback xmlns="">
            <p:graphicFrame>
              <p:nvGraphicFramePr>
                <p:cNvPr id="12" name="对象 11"/>
                <p:cNvGraphicFramePr>
                  <a:graphicFrameLocks noChangeAspect="1"/>
                </p:cNvGraphicFramePr>
                <p:nvPr>
                  <p:extLst>
                    <p:ext uri="{D42A27DB-BD31-4B8C-83A1-F6EECF244321}">
                      <p14:modId xmlns:p14="http://schemas.microsoft.com/office/powerpoint/2010/main" val="427485303"/>
                    </p:ext>
                  </p:extLst>
                </p:nvPr>
              </p:nvGraphicFramePr>
              <p:xfrm>
                <a:off x="1420894" y="1868744"/>
                <a:ext cx="3779837" cy="371475"/>
              </p:xfrm>
              <a:graphic>
                <a:graphicData uri="http://schemas.openxmlformats.org/presentationml/2006/ole">
                  <mc:AlternateContent>
                    <mc:Choice xmlns:v="urn:schemas-microsoft-com:vml" Requires="v">
                      <p:oleObj spid="_x0000_s24309" name="Formula" r:id="rId29" imgW="2106000" imgH="208440" progId="Equation.Ribbit">
                        <p:embed/>
                      </p:oleObj>
                    </mc:Choice>
                    <mc:Fallback>
                      <p:oleObj name="Formula" r:id="rId29" imgW="2106000" imgH="208440" progId="Equation.Ribbit">
                        <p:embed/>
                        <p:pic>
                          <p:nvPicPr>
                            <p:cNvPr id="0" name=""/>
                            <p:cNvPicPr/>
                            <p:nvPr/>
                          </p:nvPicPr>
                          <p:blipFill>
                            <a:blip r:embed="rId30"/>
                            <a:stretch>
                              <a:fillRect/>
                            </a:stretch>
                          </p:blipFill>
                          <p:spPr>
                            <a:xfrm>
                              <a:off x="1420894" y="1868744"/>
                              <a:ext cx="3779837" cy="37147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B2896D3-9EB2-4176-84BE-9231717A921C}"/>
                    </a:ext>
                  </a:extLst>
                </p:cNvPr>
                <p:cNvSpPr txBox="1"/>
                <p:nvPr/>
              </p:nvSpPr>
              <p:spPr>
                <a:xfrm>
                  <a:off x="3356663" y="1876378"/>
                  <a:ext cx="285061"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h</m:t>
                            </m:r>
                          </m:sub>
                        </m:sSub>
                      </m:oMath>
                    </m:oMathPara>
                  </a14:m>
                  <a:endParaRPr lang="zh-CN" altLang="en-US" sz="2000" dirty="0"/>
                </a:p>
              </p:txBody>
            </p:sp>
          </mc:Choice>
          <mc:Fallback xmlns="">
            <p:sp>
              <p:nvSpPr>
                <p:cNvPr id="13" name="文本框 12">
                  <a:extLst>
                    <a:ext uri="{FF2B5EF4-FFF2-40B4-BE49-F238E27FC236}">
                      <a16:creationId xmlns:a16="http://schemas.microsoft.com/office/drawing/2014/main" id="{1B2896D3-9EB2-4176-84BE-9231717A921C}"/>
                    </a:ext>
                  </a:extLst>
                </p:cNvPr>
                <p:cNvSpPr txBox="1">
                  <a:spLocks noRot="1" noChangeAspect="1" noMove="1" noResize="1" noEditPoints="1" noAdjustHandles="1" noChangeArrowheads="1" noChangeShapeType="1" noTextEdit="1"/>
                </p:cNvSpPr>
                <p:nvPr/>
              </p:nvSpPr>
              <p:spPr>
                <a:xfrm>
                  <a:off x="3356663" y="1876378"/>
                  <a:ext cx="285061" cy="307777"/>
                </a:xfrm>
                <a:prstGeom prst="rect">
                  <a:avLst/>
                </a:prstGeom>
                <a:blipFill>
                  <a:blip r:embed="rId31"/>
                  <a:stretch>
                    <a:fillRect l="-23913" r="-19565"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1E556CC-9A5A-4C51-BED0-EE9144F0D6A0}"/>
                    </a:ext>
                  </a:extLst>
                </p:cNvPr>
                <p:cNvSpPr txBox="1"/>
                <p:nvPr/>
              </p:nvSpPr>
              <p:spPr>
                <a:xfrm>
                  <a:off x="2275057" y="1895610"/>
                  <a:ext cx="285061"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h</m:t>
                            </m:r>
                          </m:sub>
                        </m:sSub>
                      </m:oMath>
                    </m:oMathPara>
                  </a14:m>
                  <a:endParaRPr lang="zh-CN" altLang="en-US" sz="2000" dirty="0"/>
                </a:p>
              </p:txBody>
            </p:sp>
          </mc:Choice>
          <mc:Fallback xmlns="">
            <p:sp>
              <p:nvSpPr>
                <p:cNvPr id="14" name="文本框 13">
                  <a:extLst>
                    <a:ext uri="{FF2B5EF4-FFF2-40B4-BE49-F238E27FC236}">
                      <a16:creationId xmlns:a16="http://schemas.microsoft.com/office/drawing/2014/main" id="{D1E556CC-9A5A-4C51-BED0-EE9144F0D6A0}"/>
                    </a:ext>
                  </a:extLst>
                </p:cNvPr>
                <p:cNvSpPr txBox="1">
                  <a:spLocks noRot="1" noChangeAspect="1" noMove="1" noResize="1" noEditPoints="1" noAdjustHandles="1" noChangeArrowheads="1" noChangeShapeType="1" noTextEdit="1"/>
                </p:cNvSpPr>
                <p:nvPr/>
              </p:nvSpPr>
              <p:spPr>
                <a:xfrm>
                  <a:off x="2275057" y="1895610"/>
                  <a:ext cx="285061" cy="307777"/>
                </a:xfrm>
                <a:prstGeom prst="rect">
                  <a:avLst/>
                </a:prstGeom>
                <a:blipFill>
                  <a:blip r:embed="rId32"/>
                  <a:stretch>
                    <a:fillRect l="-21277" r="-17021" b="-22000"/>
                  </a:stretch>
                </a:blipFill>
              </p:spPr>
              <p:txBody>
                <a:bodyPr/>
                <a:lstStyle/>
                <a:p>
                  <a:r>
                    <a:rPr lang="zh-CN" altLang="en-US">
                      <a:noFill/>
                    </a:rPr>
                    <a:t> </a:t>
                  </a:r>
                </a:p>
              </p:txBody>
            </p:sp>
          </mc:Fallback>
        </mc:AlternateContent>
      </p:grpSp>
      <p:grpSp>
        <p:nvGrpSpPr>
          <p:cNvPr id="35" name="组合 34">
            <a:extLst>
              <a:ext uri="{FF2B5EF4-FFF2-40B4-BE49-F238E27FC236}">
                <a16:creationId xmlns:a16="http://schemas.microsoft.com/office/drawing/2014/main" id="{63F844EB-1CB1-485C-B7FA-CC94E07F2D91}"/>
              </a:ext>
            </a:extLst>
          </p:cNvPr>
          <p:cNvGrpSpPr/>
          <p:nvPr/>
        </p:nvGrpSpPr>
        <p:grpSpPr>
          <a:xfrm>
            <a:off x="5711213" y="1304248"/>
            <a:ext cx="3312019" cy="2007123"/>
            <a:chOff x="5216329" y="1304248"/>
            <a:chExt cx="3806904" cy="2099235"/>
          </a:xfrm>
        </p:grpSpPr>
        <p:pic>
          <p:nvPicPr>
            <p:cNvPr id="10" name="内容占位符 4"/>
            <p:cNvPicPr>
              <a:picLocks noChangeAspect="1"/>
            </p:cNvPicPr>
            <p:nvPr/>
          </p:nvPicPr>
          <p:blipFill>
            <a:blip r:embed="rId33"/>
            <a:stretch>
              <a:fillRect/>
            </a:stretch>
          </p:blipFill>
          <p:spPr>
            <a:xfrm>
              <a:off x="5216329" y="1304248"/>
              <a:ext cx="3806904" cy="209923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B52B133-7052-4221-94ED-E689B3B9DD5E}"/>
                    </a:ext>
                  </a:extLst>
                </p:cNvPr>
                <p:cNvSpPr txBox="1"/>
                <p:nvPr/>
              </p:nvSpPr>
              <p:spPr>
                <a:xfrm flipH="1">
                  <a:off x="7684115" y="2509658"/>
                  <a:ext cx="341300" cy="24622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𝛼</m:t>
                            </m:r>
                          </m:e>
                          <m:sub>
                            <m:r>
                              <a:rPr lang="en-US" altLang="zh-CN" sz="1600" b="0" i="1" smtClean="0">
                                <a:solidFill>
                                  <a:srgbClr val="FF0000"/>
                                </a:solidFill>
                                <a:latin typeface="Cambria Math" panose="02040503050406030204" pitchFamily="18" charset="0"/>
                              </a:rPr>
                              <m:t>h</m:t>
                            </m:r>
                          </m:sub>
                        </m:sSub>
                      </m:oMath>
                    </m:oMathPara>
                  </a14:m>
                  <a:endParaRPr lang="zh-CN" altLang="en-US" sz="1600" dirty="0"/>
                </a:p>
              </p:txBody>
            </p:sp>
          </mc:Choice>
          <mc:Fallback xmlns="">
            <p:sp>
              <p:nvSpPr>
                <p:cNvPr id="16" name="文本框 15">
                  <a:extLst>
                    <a:ext uri="{FF2B5EF4-FFF2-40B4-BE49-F238E27FC236}">
                      <a16:creationId xmlns:a16="http://schemas.microsoft.com/office/drawing/2014/main" id="{7B52B133-7052-4221-94ED-E689B3B9DD5E}"/>
                    </a:ext>
                  </a:extLst>
                </p:cNvPr>
                <p:cNvSpPr txBox="1">
                  <a:spLocks noRot="1" noChangeAspect="1" noMove="1" noResize="1" noEditPoints="1" noAdjustHandles="1" noChangeArrowheads="1" noChangeShapeType="1" noTextEdit="1"/>
                </p:cNvSpPr>
                <p:nvPr/>
              </p:nvSpPr>
              <p:spPr>
                <a:xfrm flipH="1">
                  <a:off x="7684115" y="2509658"/>
                  <a:ext cx="341300" cy="246221"/>
                </a:xfrm>
                <a:prstGeom prst="rect">
                  <a:avLst/>
                </a:prstGeom>
                <a:blipFill>
                  <a:blip r:embed="rId34"/>
                  <a:stretch>
                    <a:fillRect l="-4082" r="-2041" b="-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BBA0DFF-2E67-4C96-9F65-BC7A5D0B2C5E}"/>
                    </a:ext>
                  </a:extLst>
                </p:cNvPr>
                <p:cNvSpPr txBox="1"/>
                <p:nvPr/>
              </p:nvSpPr>
              <p:spPr>
                <a:xfrm flipH="1">
                  <a:off x="7676711" y="1712145"/>
                  <a:ext cx="341300" cy="269048"/>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𝛽</m:t>
                            </m:r>
                          </m:e>
                          <m:sub>
                            <m:r>
                              <a:rPr lang="en-US" altLang="zh-CN" sz="1600" i="1">
                                <a:solidFill>
                                  <a:srgbClr val="FF0000"/>
                                </a:solidFill>
                                <a:latin typeface="Cambria Math" panose="02040503050406030204" pitchFamily="18" charset="0"/>
                              </a:rPr>
                              <m:t>𝑗</m:t>
                            </m:r>
                          </m:sub>
                        </m:sSub>
                      </m:oMath>
                    </m:oMathPara>
                  </a14:m>
                  <a:endParaRPr lang="zh-CN" altLang="en-US" sz="1600" i="1" dirty="0"/>
                </a:p>
              </p:txBody>
            </p:sp>
          </mc:Choice>
          <mc:Fallback xmlns="">
            <p:sp>
              <p:nvSpPr>
                <p:cNvPr id="30" name="文本框 29">
                  <a:extLst>
                    <a:ext uri="{FF2B5EF4-FFF2-40B4-BE49-F238E27FC236}">
                      <a16:creationId xmlns:a16="http://schemas.microsoft.com/office/drawing/2014/main" id="{0BBA0DFF-2E67-4C96-9F65-BC7A5D0B2C5E}"/>
                    </a:ext>
                  </a:extLst>
                </p:cNvPr>
                <p:cNvSpPr txBox="1">
                  <a:spLocks noRot="1" noChangeAspect="1" noMove="1" noResize="1" noEditPoints="1" noAdjustHandles="1" noChangeArrowheads="1" noChangeShapeType="1" noTextEdit="1"/>
                </p:cNvSpPr>
                <p:nvPr/>
              </p:nvSpPr>
              <p:spPr>
                <a:xfrm flipH="1">
                  <a:off x="7676711" y="1712145"/>
                  <a:ext cx="341300" cy="269048"/>
                </a:xfrm>
                <a:prstGeom prst="rect">
                  <a:avLst/>
                </a:prstGeom>
                <a:blipFill>
                  <a:blip r:embed="rId35"/>
                  <a:stretch>
                    <a:fillRect l="-12245" b="-3095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D3EFA92-97DB-4609-AD84-B584241B17B9}"/>
                  </a:ext>
                </a:extLst>
              </p:cNvPr>
              <p:cNvSpPr txBox="1"/>
              <p:nvPr/>
            </p:nvSpPr>
            <p:spPr>
              <a:xfrm flipH="1">
                <a:off x="3110540" y="2385230"/>
                <a:ext cx="420194" cy="33246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zh-CN" altLang="en-US" sz="2000" i="1" smtClean="0">
                              <a:solidFill>
                                <a:schemeClr val="tx1"/>
                              </a:solidFill>
                              <a:latin typeface="Cambria Math" panose="02040503050406030204" pitchFamily="18" charset="0"/>
                            </a:rPr>
                            <m:t>𝛽</m:t>
                          </m:r>
                        </m:e>
                        <m:sub>
                          <m:r>
                            <a:rPr lang="en-US" altLang="zh-CN" sz="2000" i="1">
                              <a:solidFill>
                                <a:schemeClr val="tx1"/>
                              </a:solidFill>
                              <a:latin typeface="Cambria Math" panose="02040503050406030204" pitchFamily="18" charset="0"/>
                            </a:rPr>
                            <m:t>𝑗</m:t>
                          </m:r>
                        </m:sub>
                      </m:sSub>
                    </m:oMath>
                  </m:oMathPara>
                </a14:m>
                <a:endParaRPr lang="zh-CN" altLang="en-US" sz="2000" i="1" dirty="0">
                  <a:solidFill>
                    <a:schemeClr val="tx1"/>
                  </a:solidFill>
                </a:endParaRPr>
              </a:p>
            </p:txBody>
          </p:sp>
        </mc:Choice>
        <mc:Fallback xmlns="">
          <p:sp>
            <p:nvSpPr>
              <p:cNvPr id="32" name="文本框 31">
                <a:extLst>
                  <a:ext uri="{FF2B5EF4-FFF2-40B4-BE49-F238E27FC236}">
                    <a16:creationId xmlns:a16="http://schemas.microsoft.com/office/drawing/2014/main" id="{6D3EFA92-97DB-4609-AD84-B584241B17B9}"/>
                  </a:ext>
                </a:extLst>
              </p:cNvPr>
              <p:cNvSpPr txBox="1">
                <a:spLocks noRot="1" noChangeAspect="1" noMove="1" noResize="1" noEditPoints="1" noAdjustHandles="1" noChangeArrowheads="1" noChangeShapeType="1" noTextEdit="1"/>
              </p:cNvSpPr>
              <p:nvPr/>
            </p:nvSpPr>
            <p:spPr>
              <a:xfrm flipH="1">
                <a:off x="3110540" y="2385230"/>
                <a:ext cx="420194" cy="332463"/>
              </a:xfrm>
              <a:prstGeom prst="rect">
                <a:avLst/>
              </a:prstGeom>
              <a:blipFill>
                <a:blip r:embed="rId36"/>
                <a:stretch>
                  <a:fillRect l="-5797" b="-2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68ABA0E-3D3E-462E-A091-3D797C24D07E}"/>
                  </a:ext>
                </a:extLst>
              </p:cNvPr>
              <p:cNvSpPr txBox="1"/>
              <p:nvPr/>
            </p:nvSpPr>
            <p:spPr>
              <a:xfrm flipH="1">
                <a:off x="2179864" y="2386708"/>
                <a:ext cx="420194" cy="33246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zh-CN" altLang="en-US" sz="2000" i="1" smtClean="0">
                              <a:solidFill>
                                <a:schemeClr val="tx1"/>
                              </a:solidFill>
                              <a:latin typeface="Cambria Math" panose="02040503050406030204" pitchFamily="18" charset="0"/>
                            </a:rPr>
                            <m:t>𝛽</m:t>
                          </m:r>
                        </m:e>
                        <m:sub>
                          <m:r>
                            <a:rPr lang="en-US" altLang="zh-CN" sz="2000" i="1">
                              <a:solidFill>
                                <a:schemeClr val="tx1"/>
                              </a:solidFill>
                              <a:latin typeface="Cambria Math" panose="02040503050406030204" pitchFamily="18" charset="0"/>
                            </a:rPr>
                            <m:t>𝑗</m:t>
                          </m:r>
                        </m:sub>
                      </m:sSub>
                    </m:oMath>
                  </m:oMathPara>
                </a14:m>
                <a:endParaRPr lang="zh-CN" altLang="en-US" sz="2000" i="1" dirty="0">
                  <a:solidFill>
                    <a:schemeClr val="tx1"/>
                  </a:solidFill>
                </a:endParaRPr>
              </a:p>
            </p:txBody>
          </p:sp>
        </mc:Choice>
        <mc:Fallback xmlns="">
          <p:sp>
            <p:nvSpPr>
              <p:cNvPr id="34" name="文本框 33">
                <a:extLst>
                  <a:ext uri="{FF2B5EF4-FFF2-40B4-BE49-F238E27FC236}">
                    <a16:creationId xmlns:a16="http://schemas.microsoft.com/office/drawing/2014/main" id="{668ABA0E-3D3E-462E-A091-3D797C24D07E}"/>
                  </a:ext>
                </a:extLst>
              </p:cNvPr>
              <p:cNvSpPr txBox="1">
                <a:spLocks noRot="1" noChangeAspect="1" noMove="1" noResize="1" noEditPoints="1" noAdjustHandles="1" noChangeArrowheads="1" noChangeShapeType="1" noTextEdit="1"/>
              </p:cNvSpPr>
              <p:nvPr/>
            </p:nvSpPr>
            <p:spPr>
              <a:xfrm flipH="1">
                <a:off x="2179864" y="2386708"/>
                <a:ext cx="420194" cy="332463"/>
              </a:xfrm>
              <a:prstGeom prst="rect">
                <a:avLst/>
              </a:prstGeom>
              <a:blipFill>
                <a:blip r:embed="rId37"/>
                <a:stretch>
                  <a:fillRect l="-7246" b="-2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5507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873" y="22689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基本原理</a:t>
            </a:r>
            <a:endParaRPr altLang="zh-CN" dirty="0">
              <a:latin typeface="黑体" panose="02010609060101010101" pitchFamily="49" charset="-122"/>
              <a:ea typeface="黑体" panose="02010609060101010101" pitchFamily="49" charset="-122"/>
            </a:endParaRPr>
          </a:p>
        </p:txBody>
      </p:sp>
      <p:sp>
        <p:nvSpPr>
          <p:cNvPr id="20483" name="内容占位符 2"/>
          <p:cNvSpPr>
            <a:spLocks noGrp="1"/>
          </p:cNvSpPr>
          <p:nvPr>
            <p:ph idx="1"/>
          </p:nvPr>
        </p:nvSpPr>
        <p:spPr>
          <a:xfrm>
            <a:off x="139747" y="1348206"/>
            <a:ext cx="8857059" cy="3725465"/>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神经网络是一种</a:t>
            </a:r>
            <a:r>
              <a:rPr altLang="en-US" sz="2000" b="1" dirty="0">
                <a:solidFill>
                  <a:srgbClr val="C00000"/>
                </a:solidFill>
                <a:latin typeface="黑体" panose="02010609060101010101" pitchFamily="49" charset="-122"/>
                <a:ea typeface="黑体" panose="02010609060101010101" pitchFamily="49" charset="-122"/>
              </a:rPr>
              <a:t>模拟大脑</a:t>
            </a:r>
            <a:r>
              <a:rPr altLang="en-US" sz="2000" b="1" dirty="0">
                <a:latin typeface="黑体" panose="02010609060101010101" pitchFamily="49" charset="-122"/>
                <a:ea typeface="黑体" panose="02010609060101010101" pitchFamily="49" charset="-122"/>
              </a:rPr>
              <a:t>的算法。神经网络是由具有适应性的</a:t>
            </a:r>
            <a:r>
              <a:rPr altLang="en-US" sz="2000" b="1" dirty="0">
                <a:solidFill>
                  <a:srgbClr val="C00000"/>
                </a:solidFill>
                <a:latin typeface="黑体" panose="02010609060101010101" pitchFamily="49" charset="-122"/>
                <a:ea typeface="黑体" panose="02010609060101010101" pitchFamily="49" charset="-122"/>
              </a:rPr>
              <a:t>简单单元</a:t>
            </a:r>
            <a:r>
              <a:rPr altLang="en-US" sz="2000" b="1" dirty="0">
                <a:latin typeface="黑体" panose="02010609060101010101" pitchFamily="49" charset="-122"/>
                <a:ea typeface="黑体" panose="02010609060101010101" pitchFamily="49" charset="-122"/>
              </a:rPr>
              <a:t>组成的广泛并行互连的网络，它的组织能够模拟生物神经系统对真实世界物体所作出的交互反应。</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神经网络中最基本的成分是</a:t>
            </a:r>
            <a:r>
              <a:rPr altLang="en-US" sz="2000" b="1" dirty="0">
                <a:solidFill>
                  <a:srgbClr val="C00000"/>
                </a:solidFill>
                <a:latin typeface="黑体" panose="02010609060101010101" pitchFamily="49" charset="-122"/>
                <a:ea typeface="黑体" panose="02010609060101010101" pitchFamily="49" charset="-122"/>
              </a:rPr>
              <a:t>神经元模型</a:t>
            </a:r>
            <a:r>
              <a:rPr lang="en-US" altLang="zh-CN" sz="2000" b="1" dirty="0">
                <a:solidFill>
                  <a:srgbClr val="C00000"/>
                </a:solidFill>
                <a:latin typeface="黑体" panose="02010609060101010101" pitchFamily="49" charset="-122"/>
                <a:ea typeface="黑体" panose="02010609060101010101" pitchFamily="49" charset="-122"/>
              </a:rPr>
              <a:t>(Neural Model)(</a:t>
            </a:r>
            <a:r>
              <a:rPr altLang="en-US" sz="2000" b="1" dirty="0">
                <a:latin typeface="黑体" panose="02010609060101010101" pitchFamily="49" charset="-122"/>
                <a:ea typeface="黑体" panose="02010609060101010101" pitchFamily="49" charset="-122"/>
              </a:rPr>
              <a:t>又称</a:t>
            </a:r>
            <a:r>
              <a:rPr lang="en-US" altLang="zh-CN" sz="2000" b="1" dirty="0">
                <a:latin typeface="黑体" panose="02010609060101010101" pitchFamily="49" charset="-122"/>
                <a:ea typeface="黑体" panose="02010609060101010101" pitchFamily="49" charset="-122"/>
              </a:rPr>
              <a:t>Logistic unit)</a:t>
            </a:r>
            <a:r>
              <a:rPr altLang="en-US" sz="2000" b="1" dirty="0">
                <a:latin typeface="黑体" panose="02010609060101010101" pitchFamily="49" charset="-122"/>
                <a:ea typeface="黑体" panose="02010609060101010101" pitchFamily="49" charset="-122"/>
              </a:rPr>
              <a:t> ，即上述定义中的“简单单元”。 对于人类而言，视觉听觉是由大脑的神经中枢产生。而</a:t>
            </a:r>
            <a:r>
              <a:rPr altLang="en-US" sz="2000" b="1" dirty="0">
                <a:solidFill>
                  <a:srgbClr val="C00000"/>
                </a:solidFill>
                <a:latin typeface="黑体" panose="02010609060101010101" pitchFamily="49" charset="-122"/>
                <a:ea typeface="黑体" panose="02010609060101010101" pitchFamily="49" charset="-122"/>
              </a:rPr>
              <a:t>神经中枢</a:t>
            </a:r>
            <a:r>
              <a:rPr altLang="en-US" sz="2000" b="1" dirty="0">
                <a:latin typeface="黑体" panose="02010609060101010101" pitchFamily="49" charset="-122"/>
                <a:ea typeface="黑体" panose="02010609060101010101" pitchFamily="49" charset="-122"/>
              </a:rPr>
              <a:t>是由大量的神经元相互连接而成 。一个神经元通过树突接受其他神经元传来的化学物质（信息），从而改变该神经元的电位，当电位到达某一阙值</a:t>
            </a:r>
            <a:r>
              <a:rPr lang="en-US" altLang="zh-CN" sz="2000" b="1" dirty="0">
                <a:latin typeface="黑体" panose="02010609060101010101" pitchFamily="49" charset="-122"/>
                <a:ea typeface="黑体" panose="02010609060101010101" pitchFamily="49" charset="-122"/>
              </a:rPr>
              <a:t>(threshold)</a:t>
            </a:r>
            <a:r>
              <a:rPr altLang="en-US" sz="2000" b="1" dirty="0">
                <a:latin typeface="黑体" panose="02010609060101010101" pitchFamily="49" charset="-122"/>
                <a:ea typeface="黑体" panose="02010609060101010101" pitchFamily="49" charset="-122"/>
              </a:rPr>
              <a:t>时，该神经元被激活，即“兴奋”起来，从而通过轴突向其他神经元发送化学物质，如下图所示。</a:t>
            </a:r>
          </a:p>
        </p:txBody>
      </p:sp>
    </p:spTree>
    <p:extLst>
      <p:ext uri="{BB962C8B-B14F-4D97-AF65-F5344CB8AC3E}">
        <p14:creationId xmlns:p14="http://schemas.microsoft.com/office/powerpoint/2010/main" val="1583325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975" y="226400"/>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梯度下降原理</a:t>
            </a:r>
            <a:endParaRPr altLang="zh-CN" dirty="0">
              <a:latin typeface="黑体" panose="02010609060101010101" pitchFamily="49" charset="-122"/>
              <a:ea typeface="黑体" panose="02010609060101010101" pitchFamily="49" charset="-122"/>
            </a:endParaRPr>
          </a:p>
        </p:txBody>
      </p:sp>
      <p:sp>
        <p:nvSpPr>
          <p:cNvPr id="48131" name="内容占位符 2"/>
          <p:cNvSpPr>
            <a:spLocks noGrp="1"/>
          </p:cNvSpPr>
          <p:nvPr>
            <p:ph idx="1"/>
          </p:nvPr>
        </p:nvSpPr>
        <p:spPr>
          <a:xfrm>
            <a:off x="217276" y="1228389"/>
            <a:ext cx="4342111" cy="3911170"/>
          </a:xfrm>
        </p:spPr>
        <p:txBody>
          <a:bodyPr>
            <a:noAutofit/>
          </a:bodyPr>
          <a:lstStyle/>
          <a:p>
            <a:pPr eaLnBrk="1" hangingPunct="1">
              <a:lnSpc>
                <a:spcPct val="150000"/>
              </a:lnSpc>
            </a:pPr>
            <a:r>
              <a:rPr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梯度下降</a:t>
            </a:r>
            <a:r>
              <a:rPr altLang="en-US" sz="1800" b="1" dirty="0">
                <a:latin typeface="Times New Roman" panose="02020603050405020304" pitchFamily="18" charset="0"/>
                <a:ea typeface="黑体" panose="02010609060101010101" pitchFamily="49" charset="-122"/>
                <a:cs typeface="Times New Roman" panose="02020603050405020304" pitchFamily="18" charset="0"/>
              </a:rPr>
              <a:t>：调整参数</a:t>
            </a:r>
            <a:r>
              <a:rPr lang="en-US" altLang="zh-CN" sz="1800" b="1" i="1" dirty="0">
                <a:latin typeface="Times New Roman" panose="02020603050405020304" pitchFamily="18" charset="0"/>
                <a:ea typeface="黑体" panose="02010609060101010101" pitchFamily="49" charset="-122"/>
                <a:cs typeface="Times New Roman" panose="02020603050405020304" pitchFamily="18" charset="0"/>
              </a:rPr>
              <a:t>θ</a:t>
            </a:r>
            <a:r>
              <a:rPr altLang="en-US" sz="1800" b="1" dirty="0">
                <a:latin typeface="Times New Roman" panose="02020603050405020304" pitchFamily="18" charset="0"/>
                <a:ea typeface="黑体" panose="02010609060101010101" pitchFamily="49" charset="-122"/>
                <a:cs typeface="Times New Roman" panose="02020603050405020304" pitchFamily="18" charset="0"/>
              </a:rPr>
              <a:t>使得代价函数</a:t>
            </a:r>
            <a:r>
              <a:rPr lang="en-US" altLang="zh-CN" sz="1800" b="1" i="1" dirty="0">
                <a:latin typeface="Times New Roman" panose="02020603050405020304" pitchFamily="18" charset="0"/>
                <a:ea typeface="黑体" panose="02010609060101010101" pitchFamily="49" charset="-122"/>
                <a:cs typeface="Times New Roman" panose="02020603050405020304" pitchFamily="18" charset="0"/>
              </a:rPr>
              <a:t>J</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i="1" dirty="0">
                <a:latin typeface="Times New Roman" panose="02020603050405020304" pitchFamily="18" charset="0"/>
                <a:ea typeface="黑体" panose="02010609060101010101" pitchFamily="49" charset="-122"/>
                <a:cs typeface="Times New Roman" panose="02020603050405020304" pitchFamily="18" charset="0"/>
              </a:rPr>
              <a:t>θ</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r>
              <a:rPr altLang="en-US" sz="1800" b="1" dirty="0">
                <a:latin typeface="Times New Roman" panose="02020603050405020304" pitchFamily="18" charset="0"/>
                <a:ea typeface="黑体" panose="02010609060101010101" pitchFamily="49" charset="-122"/>
                <a:cs typeface="Times New Roman" panose="02020603050405020304" pitchFamily="18" charset="0"/>
              </a:rPr>
              <a:t>取得最小值的最基本方法之一。从直观上理解，就是在碗状结构的凸函数上取一个初始值，然后挪动这个值一步步靠近最低点的过程</a:t>
            </a:r>
            <a:endParaRPr lang="en-US" altLang="zh-CN" sz="1800" b="1"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pPr>
            <a:r>
              <a:rPr altLang="en-US" sz="1800" b="1" dirty="0">
                <a:latin typeface="Times New Roman" panose="02020603050405020304" pitchFamily="18" charset="0"/>
                <a:ea typeface="黑体" panose="02010609060101010101" pitchFamily="49" charset="-122"/>
                <a:cs typeface="Times New Roman" panose="02020603050405020304" pitchFamily="18" charset="0"/>
              </a:rPr>
              <a:t>从数学上理解，为了找到最小值点，就应该朝着下降速度最快的方向</a:t>
            </a:r>
            <a:r>
              <a:rPr lang="en-US" altLang="zh-CN"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导函数</a:t>
            </a:r>
            <a:r>
              <a:rPr lang="en-US" altLang="zh-CN"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altLang="en-US"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偏导方向</a:t>
            </a:r>
            <a:r>
              <a:rPr lang="en-US" altLang="zh-CN"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altLang="en-US" sz="1800" b="1" dirty="0">
                <a:latin typeface="Times New Roman" panose="02020603050405020304" pitchFamily="18" charset="0"/>
                <a:ea typeface="黑体" panose="02010609060101010101" pitchFamily="49" charset="-122"/>
                <a:cs typeface="Times New Roman" panose="02020603050405020304" pitchFamily="18" charset="0"/>
              </a:rPr>
              <a:t>迈进，每次迈进一小步，再看看此时的下降最快方向是哪，再朝着这个方向迈进，直至最低点。</a:t>
            </a:r>
            <a:endParaRPr lang="en-US" altLang="zh-CN" sz="18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81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209" y="1337629"/>
            <a:ext cx="4527791" cy="43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768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308" y="55602"/>
            <a:ext cx="7886700" cy="777874"/>
          </a:xfrm>
        </p:spPr>
        <p:txBody>
          <a:bodyPr/>
          <a:lstStyle/>
          <a:p>
            <a:r>
              <a:rPr lang="zh-CN" altLang="en-US" dirty="0">
                <a:latin typeface="黑体" panose="02010609060101010101" pitchFamily="49" charset="-122"/>
                <a:ea typeface="黑体" panose="02010609060101010101" pitchFamily="49" charset="-122"/>
              </a:rPr>
              <a:t>梯度下降示例</a:t>
            </a:r>
          </a:p>
        </p:txBody>
      </p:sp>
      <p:pic>
        <p:nvPicPr>
          <p:cNvPr id="4" name="图片 3"/>
          <p:cNvPicPr>
            <a:picLocks noChangeAspect="1"/>
          </p:cNvPicPr>
          <p:nvPr/>
        </p:nvPicPr>
        <p:blipFill>
          <a:blip r:embed="rId2"/>
          <a:stretch>
            <a:fillRect/>
          </a:stretch>
        </p:blipFill>
        <p:spPr>
          <a:xfrm>
            <a:off x="0" y="2685714"/>
            <a:ext cx="9144000" cy="3118074"/>
          </a:xfrm>
          <a:prstGeom prst="rect">
            <a:avLst/>
          </a:prstGeom>
        </p:spPr>
      </p:pic>
      <p:pic>
        <p:nvPicPr>
          <p:cNvPr id="5" name="图片 4"/>
          <p:cNvPicPr>
            <a:picLocks noChangeAspect="1"/>
          </p:cNvPicPr>
          <p:nvPr/>
        </p:nvPicPr>
        <p:blipFill>
          <a:blip r:embed="rId3"/>
          <a:stretch>
            <a:fillRect/>
          </a:stretch>
        </p:blipFill>
        <p:spPr>
          <a:xfrm>
            <a:off x="260350" y="1467895"/>
            <a:ext cx="3715013" cy="704356"/>
          </a:xfrm>
          <a:prstGeom prst="rect">
            <a:avLst/>
          </a:prstGeom>
        </p:spPr>
      </p:pic>
      <p:pic>
        <p:nvPicPr>
          <p:cNvPr id="6" name="图片 5"/>
          <p:cNvPicPr>
            <a:picLocks noChangeAspect="1"/>
          </p:cNvPicPr>
          <p:nvPr/>
        </p:nvPicPr>
        <p:blipFill rotWithShape="1">
          <a:blip r:embed="rId4"/>
          <a:srcRect t="17221" r="988"/>
          <a:stretch/>
        </p:blipFill>
        <p:spPr>
          <a:xfrm>
            <a:off x="3209860" y="993746"/>
            <a:ext cx="4458488" cy="442712"/>
          </a:xfrm>
          <a:prstGeom prst="rect">
            <a:avLst/>
          </a:prstGeom>
        </p:spPr>
      </p:pic>
      <p:pic>
        <p:nvPicPr>
          <p:cNvPr id="7" name="图片 6"/>
          <p:cNvPicPr>
            <a:picLocks noChangeAspect="1"/>
          </p:cNvPicPr>
          <p:nvPr/>
        </p:nvPicPr>
        <p:blipFill>
          <a:blip r:embed="rId5"/>
          <a:stretch>
            <a:fillRect/>
          </a:stretch>
        </p:blipFill>
        <p:spPr>
          <a:xfrm>
            <a:off x="260350" y="2158535"/>
            <a:ext cx="2513637" cy="447137"/>
          </a:xfrm>
          <a:prstGeom prst="rect">
            <a:avLst/>
          </a:prstGeom>
        </p:spPr>
      </p:pic>
      <p:pic>
        <p:nvPicPr>
          <p:cNvPr id="8" name="图片 7"/>
          <p:cNvPicPr>
            <a:picLocks noChangeAspect="1"/>
          </p:cNvPicPr>
          <p:nvPr/>
        </p:nvPicPr>
        <p:blipFill>
          <a:blip r:embed="rId6"/>
          <a:stretch>
            <a:fillRect/>
          </a:stretch>
        </p:blipFill>
        <p:spPr>
          <a:xfrm>
            <a:off x="2894546" y="2141684"/>
            <a:ext cx="2027071" cy="544030"/>
          </a:xfrm>
          <a:prstGeom prst="rect">
            <a:avLst/>
          </a:prstGeom>
        </p:spPr>
      </p:pic>
      <p:pic>
        <p:nvPicPr>
          <p:cNvPr id="9" name="图片 8"/>
          <p:cNvPicPr>
            <a:picLocks noChangeAspect="1"/>
          </p:cNvPicPr>
          <p:nvPr/>
        </p:nvPicPr>
        <p:blipFill>
          <a:blip r:embed="rId7"/>
          <a:stretch>
            <a:fillRect/>
          </a:stretch>
        </p:blipFill>
        <p:spPr>
          <a:xfrm>
            <a:off x="323439" y="917178"/>
            <a:ext cx="2304425" cy="595848"/>
          </a:xfrm>
          <a:prstGeom prst="rect">
            <a:avLst/>
          </a:prstGeom>
        </p:spPr>
      </p:pic>
      <p:grpSp>
        <p:nvGrpSpPr>
          <p:cNvPr id="13" name="组合 12"/>
          <p:cNvGrpSpPr/>
          <p:nvPr/>
        </p:nvGrpSpPr>
        <p:grpSpPr>
          <a:xfrm>
            <a:off x="50663" y="5778564"/>
            <a:ext cx="8382181" cy="376295"/>
            <a:chOff x="50663" y="5778564"/>
            <a:chExt cx="8382181" cy="376295"/>
          </a:xfrm>
        </p:grpSpPr>
        <p:pic>
          <p:nvPicPr>
            <p:cNvPr id="10" name="图片 9"/>
            <p:cNvPicPr>
              <a:picLocks noChangeAspect="1"/>
            </p:cNvPicPr>
            <p:nvPr/>
          </p:nvPicPr>
          <p:blipFill>
            <a:blip r:embed="rId8"/>
            <a:stretch>
              <a:fillRect/>
            </a:stretch>
          </p:blipFill>
          <p:spPr>
            <a:xfrm>
              <a:off x="50663" y="5803789"/>
              <a:ext cx="4578093" cy="327390"/>
            </a:xfrm>
            <a:prstGeom prst="rect">
              <a:avLst/>
            </a:prstGeom>
          </p:spPr>
        </p:pic>
        <p:pic>
          <p:nvPicPr>
            <p:cNvPr id="11" name="图片 10"/>
            <p:cNvPicPr>
              <a:picLocks noChangeAspect="1"/>
            </p:cNvPicPr>
            <p:nvPr/>
          </p:nvPicPr>
          <p:blipFill>
            <a:blip r:embed="rId9"/>
            <a:stretch>
              <a:fillRect/>
            </a:stretch>
          </p:blipFill>
          <p:spPr>
            <a:xfrm>
              <a:off x="4742272" y="5778564"/>
              <a:ext cx="1372682" cy="376295"/>
            </a:xfrm>
            <a:prstGeom prst="rect">
              <a:avLst/>
            </a:prstGeom>
          </p:spPr>
        </p:pic>
        <p:pic>
          <p:nvPicPr>
            <p:cNvPr id="12" name="图片 11"/>
            <p:cNvPicPr>
              <a:picLocks noChangeAspect="1"/>
            </p:cNvPicPr>
            <p:nvPr/>
          </p:nvPicPr>
          <p:blipFill>
            <a:blip r:embed="rId10"/>
            <a:stretch>
              <a:fillRect/>
            </a:stretch>
          </p:blipFill>
          <p:spPr>
            <a:xfrm>
              <a:off x="6066571" y="5804987"/>
              <a:ext cx="2366273" cy="326192"/>
            </a:xfrm>
            <a:prstGeom prst="rect">
              <a:avLst/>
            </a:prstGeom>
          </p:spPr>
        </p:pic>
      </p:grpSp>
    </p:spTree>
    <p:extLst>
      <p:ext uri="{BB962C8B-B14F-4D97-AF65-F5344CB8AC3E}">
        <p14:creationId xmlns:p14="http://schemas.microsoft.com/office/powerpoint/2010/main" val="642027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latin typeface="黑体" panose="02010609060101010101" pitchFamily="49" charset="-122"/>
                <a:ea typeface="黑体" panose="02010609060101010101" pitchFamily="49" charset="-122"/>
              </a:rPr>
              <a:t>BP </a:t>
            </a:r>
            <a:r>
              <a:rPr lang="zh-CN" altLang="en-US" sz="3000" dirty="0">
                <a:solidFill>
                  <a:schemeClr val="tx2"/>
                </a:solidFill>
                <a:latin typeface="黑体" panose="02010609060101010101" pitchFamily="49" charset="-122"/>
                <a:ea typeface="黑体" panose="02010609060101010101" pitchFamily="49" charset="-122"/>
              </a:rPr>
              <a:t>学习算法</a:t>
            </a:r>
            <a:endParaRPr lang="en-US" altLang="zh-CN" sz="3000" dirty="0">
              <a:solidFill>
                <a:schemeClr val="tx2"/>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BP</a:t>
            </a:r>
            <a:r>
              <a:rPr lang="zh-CN" altLang="en-US" sz="2000" dirty="0">
                <a:latin typeface="黑体" panose="02010609060101010101" pitchFamily="49" charset="-122"/>
                <a:ea typeface="黑体" panose="02010609060101010101" pitchFamily="49" charset="-122"/>
              </a:rPr>
              <a:t>算法</a:t>
            </a:r>
            <a:r>
              <a:rPr lang="zh-CN" altLang="en-US" sz="2000" b="1" dirty="0">
                <a:solidFill>
                  <a:srgbClr val="FF0000"/>
                </a:solidFill>
                <a:latin typeface="黑体" panose="02010609060101010101" pitchFamily="49" charset="-122"/>
                <a:ea typeface="黑体" panose="02010609060101010101" pitchFamily="49" charset="-122"/>
              </a:rPr>
              <a:t>基于梯度下降策略</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以目标的负梯度方向</a:t>
            </a:r>
            <a:r>
              <a:rPr lang="zh-CN" altLang="en-US" sz="2000" dirty="0">
                <a:latin typeface="黑体" panose="02010609060101010101" pitchFamily="49" charset="-122"/>
                <a:ea typeface="黑体" panose="02010609060101010101" pitchFamily="49" charset="-122"/>
              </a:rPr>
              <a:t>对参数进行调整</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对误差 </a:t>
            </a:r>
            <a:r>
              <a:rPr lang="en-US" altLang="zh-CN" sz="2000" dirty="0">
                <a:latin typeface="黑体" panose="02010609060101010101" pitchFamily="49" charset="-122"/>
                <a:ea typeface="黑体" panose="02010609060101010101" pitchFamily="49" charset="-122"/>
              </a:rPr>
              <a:t>  , </a:t>
            </a:r>
            <a:r>
              <a:rPr lang="zh-CN" altLang="en-US" sz="2000" dirty="0">
                <a:latin typeface="黑体" panose="02010609060101010101" pitchFamily="49" charset="-122"/>
                <a:ea typeface="黑体" panose="02010609060101010101" pitchFamily="49" charset="-122"/>
              </a:rPr>
              <a:t>给定学习率 </a:t>
            </a:r>
            <a:endParaRPr lang="en-US" altLang="zh-CN" sz="2000"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5" name="对象 24"/>
          <p:cNvGraphicFramePr>
            <a:graphicFrameLocks noChangeAspect="1"/>
          </p:cNvGraphicFramePr>
          <p:nvPr>
            <p:extLst>
              <p:ext uri="{D42A27DB-BD31-4B8C-83A1-F6EECF244321}">
                <p14:modId xmlns:p14="http://schemas.microsoft.com/office/powerpoint/2010/main" val="4063178891"/>
              </p:ext>
            </p:extLst>
          </p:nvPr>
        </p:nvGraphicFramePr>
        <p:xfrm>
          <a:off x="828114" y="1940293"/>
          <a:ext cx="307975" cy="279400"/>
        </p:xfrm>
        <a:graphic>
          <a:graphicData uri="http://schemas.openxmlformats.org/presentationml/2006/ole">
            <mc:AlternateContent xmlns:mc="http://schemas.openxmlformats.org/markup-compatibility/2006">
              <mc:Choice xmlns:v="urn:schemas-microsoft-com:vml" Requires="v">
                <p:oleObj spid="_x0000_s31860" name="Formula" r:id="rId3" imgW="171720" imgH="156240" progId="Equation.Ribbit">
                  <p:embed/>
                </p:oleObj>
              </mc:Choice>
              <mc:Fallback>
                <p:oleObj name="Formula" r:id="rId3" imgW="171720" imgH="156240" progId="Equation.Ribbit">
                  <p:embed/>
                  <p:pic>
                    <p:nvPicPr>
                      <p:cNvPr id="21" name="对象 20"/>
                      <p:cNvPicPr/>
                      <p:nvPr/>
                    </p:nvPicPr>
                    <p:blipFill>
                      <a:blip r:embed="rId4"/>
                      <a:stretch>
                        <a:fillRect/>
                      </a:stretch>
                    </p:blipFill>
                    <p:spPr>
                      <a:xfrm>
                        <a:off x="828114" y="1940293"/>
                        <a:ext cx="307975" cy="2794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091215705"/>
              </p:ext>
            </p:extLst>
          </p:nvPr>
        </p:nvGraphicFramePr>
        <p:xfrm>
          <a:off x="2727165" y="1926316"/>
          <a:ext cx="185195" cy="219075"/>
        </p:xfrm>
        <a:graphic>
          <a:graphicData uri="http://schemas.openxmlformats.org/presentationml/2006/ole">
            <mc:AlternateContent xmlns:mc="http://schemas.openxmlformats.org/markup-compatibility/2006">
              <mc:Choice xmlns:v="urn:schemas-microsoft-com:vml" Requires="v">
                <p:oleObj spid="_x0000_s31861" name="Formula" r:id="rId5" imgW="82800" imgH="122040" progId="Equation.Ribbit">
                  <p:embed/>
                </p:oleObj>
              </mc:Choice>
              <mc:Fallback>
                <p:oleObj name="Formula" r:id="rId5" imgW="82800" imgH="122040" progId="Equation.Ribbit">
                  <p:embed/>
                  <p:pic>
                    <p:nvPicPr>
                      <p:cNvPr id="25" name="对象 24"/>
                      <p:cNvPicPr/>
                      <p:nvPr/>
                    </p:nvPicPr>
                    <p:blipFill>
                      <a:blip r:embed="rId6"/>
                      <a:stretch>
                        <a:fillRect/>
                      </a:stretch>
                    </p:blipFill>
                    <p:spPr>
                      <a:xfrm>
                        <a:off x="2727165" y="1926316"/>
                        <a:ext cx="185195" cy="2190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27060211"/>
              </p:ext>
            </p:extLst>
          </p:nvPr>
        </p:nvGraphicFramePr>
        <p:xfrm>
          <a:off x="1686554" y="2232165"/>
          <a:ext cx="2250362" cy="558041"/>
        </p:xfrm>
        <a:graphic>
          <a:graphicData uri="http://schemas.openxmlformats.org/presentationml/2006/ole">
            <mc:AlternateContent xmlns:mc="http://schemas.openxmlformats.org/markup-compatibility/2006">
              <mc:Choice xmlns:v="urn:schemas-microsoft-com:vml" Requires="v">
                <p:oleObj spid="_x0000_s31862" name="Formula" r:id="rId7" imgW="1016280" imgH="251640" progId="Equation.Ribbit">
                  <p:embed/>
                </p:oleObj>
              </mc:Choice>
              <mc:Fallback>
                <p:oleObj name="Formula" r:id="rId7" imgW="1016280" imgH="251640" progId="Equation.Ribbit">
                  <p:embed/>
                  <p:pic>
                    <p:nvPicPr>
                      <p:cNvPr id="26" name="对象 25"/>
                      <p:cNvPicPr/>
                      <p:nvPr/>
                    </p:nvPicPr>
                    <p:blipFill>
                      <a:blip r:embed="rId8"/>
                      <a:stretch>
                        <a:fillRect/>
                      </a:stretch>
                    </p:blipFill>
                    <p:spPr>
                      <a:xfrm>
                        <a:off x="1686554" y="2232165"/>
                        <a:ext cx="2250362" cy="558041"/>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388396592"/>
              </p:ext>
            </p:extLst>
          </p:nvPr>
        </p:nvGraphicFramePr>
        <p:xfrm>
          <a:off x="1589860" y="2790206"/>
          <a:ext cx="3533489" cy="832920"/>
        </p:xfrm>
        <a:graphic>
          <a:graphicData uri="http://schemas.openxmlformats.org/presentationml/2006/ole">
            <mc:AlternateContent xmlns:mc="http://schemas.openxmlformats.org/markup-compatibility/2006">
              <mc:Choice xmlns:v="urn:schemas-microsoft-com:vml" Requires="v">
                <p:oleObj spid="_x0000_s31863" name="Formula" r:id="rId9" imgW="1317240" imgH="311400" progId="Equation.Ribbit">
                  <p:embed/>
                </p:oleObj>
              </mc:Choice>
              <mc:Fallback>
                <p:oleObj name="Formula" r:id="rId9" imgW="1317240" imgH="311400" progId="Equation.Ribbit">
                  <p:embed/>
                  <p:pic>
                    <p:nvPicPr>
                      <p:cNvPr id="28" name="对象 27"/>
                      <p:cNvPicPr/>
                      <p:nvPr/>
                    </p:nvPicPr>
                    <p:blipFill>
                      <a:blip r:embed="rId10"/>
                      <a:stretch>
                        <a:fillRect/>
                      </a:stretch>
                    </p:blipFill>
                    <p:spPr>
                      <a:xfrm>
                        <a:off x="1589860" y="2790206"/>
                        <a:ext cx="3533489" cy="83292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71328303"/>
              </p:ext>
            </p:extLst>
          </p:nvPr>
        </p:nvGraphicFramePr>
        <p:xfrm>
          <a:off x="1589860" y="3632489"/>
          <a:ext cx="4563805" cy="1989212"/>
        </p:xfrm>
        <a:graphic>
          <a:graphicData uri="http://schemas.openxmlformats.org/presentationml/2006/ole">
            <mc:AlternateContent xmlns:mc="http://schemas.openxmlformats.org/markup-compatibility/2006">
              <mc:Choice xmlns:v="urn:schemas-microsoft-com:vml" Requires="v">
                <p:oleObj spid="_x0000_s31864" name="Formula" r:id="rId11" imgW="2100600" imgH="914400" progId="Equation.Ribbit">
                  <p:embed/>
                </p:oleObj>
              </mc:Choice>
              <mc:Fallback>
                <p:oleObj name="Formula" r:id="rId11" imgW="2100600" imgH="914400" progId="Equation.Ribbit">
                  <p:embed/>
                  <p:pic>
                    <p:nvPicPr>
                      <p:cNvPr id="30" name="对象 29"/>
                      <p:cNvPicPr/>
                      <p:nvPr/>
                    </p:nvPicPr>
                    <p:blipFill>
                      <a:blip r:embed="rId12"/>
                      <a:stretch>
                        <a:fillRect/>
                      </a:stretch>
                    </p:blipFill>
                    <p:spPr>
                      <a:xfrm>
                        <a:off x="1589860" y="3632489"/>
                        <a:ext cx="4563805" cy="1989212"/>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1687D61-CBF1-4EED-A52E-716764A64EC4}"/>
              </a:ext>
            </a:extLst>
          </p:cNvPr>
          <p:cNvGrpSpPr/>
          <p:nvPr/>
        </p:nvGrpSpPr>
        <p:grpSpPr>
          <a:xfrm>
            <a:off x="5220043" y="2155342"/>
            <a:ext cx="3825024" cy="2350748"/>
            <a:chOff x="5216329" y="1304248"/>
            <a:chExt cx="3806904" cy="2099235"/>
          </a:xfrm>
        </p:grpSpPr>
        <p:pic>
          <p:nvPicPr>
            <p:cNvPr id="12" name="内容占位符 4">
              <a:extLst>
                <a:ext uri="{FF2B5EF4-FFF2-40B4-BE49-F238E27FC236}">
                  <a16:creationId xmlns:a16="http://schemas.microsoft.com/office/drawing/2014/main" id="{558FACCD-131F-44D8-9EEA-12D4AB08D240}"/>
                </a:ext>
              </a:extLst>
            </p:cNvPr>
            <p:cNvPicPr>
              <a:picLocks noChangeAspect="1"/>
            </p:cNvPicPr>
            <p:nvPr/>
          </p:nvPicPr>
          <p:blipFill>
            <a:blip r:embed="rId13"/>
            <a:stretch>
              <a:fillRect/>
            </a:stretch>
          </p:blipFill>
          <p:spPr>
            <a:xfrm>
              <a:off x="5216329" y="1304248"/>
              <a:ext cx="3806904" cy="209923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FA46E67-88C5-48D4-9F2E-3906F7E8DA66}"/>
                    </a:ext>
                  </a:extLst>
                </p:cNvPr>
                <p:cNvSpPr txBox="1"/>
                <p:nvPr/>
              </p:nvSpPr>
              <p:spPr>
                <a:xfrm flipH="1">
                  <a:off x="7684115" y="2509658"/>
                  <a:ext cx="341300" cy="24622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𝛼</m:t>
                            </m:r>
                          </m:e>
                          <m:sub>
                            <m:r>
                              <a:rPr lang="en-US" altLang="zh-CN" sz="1600" b="0" i="1" smtClean="0">
                                <a:solidFill>
                                  <a:srgbClr val="FF0000"/>
                                </a:solidFill>
                                <a:latin typeface="Cambria Math" panose="02040503050406030204" pitchFamily="18" charset="0"/>
                              </a:rPr>
                              <m:t>h</m:t>
                            </m:r>
                          </m:sub>
                        </m:sSub>
                      </m:oMath>
                    </m:oMathPara>
                  </a14:m>
                  <a:endParaRPr lang="zh-CN" altLang="en-US" sz="1600" dirty="0"/>
                </a:p>
              </p:txBody>
            </p:sp>
          </mc:Choice>
          <mc:Fallback xmlns="">
            <p:sp>
              <p:nvSpPr>
                <p:cNvPr id="13" name="文本框 12">
                  <a:extLst>
                    <a:ext uri="{FF2B5EF4-FFF2-40B4-BE49-F238E27FC236}">
                      <a16:creationId xmlns:a16="http://schemas.microsoft.com/office/drawing/2014/main" id="{3FA46E67-88C5-48D4-9F2E-3906F7E8DA66}"/>
                    </a:ext>
                  </a:extLst>
                </p:cNvPr>
                <p:cNvSpPr txBox="1">
                  <a:spLocks noRot="1" noChangeAspect="1" noMove="1" noResize="1" noEditPoints="1" noAdjustHandles="1" noChangeArrowheads="1" noChangeShapeType="1" noTextEdit="1"/>
                </p:cNvSpPr>
                <p:nvPr/>
              </p:nvSpPr>
              <p:spPr>
                <a:xfrm flipH="1">
                  <a:off x="7684115" y="2509658"/>
                  <a:ext cx="341300" cy="246221"/>
                </a:xfrm>
                <a:prstGeom prst="rect">
                  <a:avLst/>
                </a:prstGeom>
                <a:blipFill>
                  <a:blip r:embed="rId1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1F31DA3-51F4-41EE-BCA9-54742C4095C0}"/>
                    </a:ext>
                  </a:extLst>
                </p:cNvPr>
                <p:cNvSpPr txBox="1"/>
                <p:nvPr/>
              </p:nvSpPr>
              <p:spPr>
                <a:xfrm flipH="1">
                  <a:off x="7676711" y="1712145"/>
                  <a:ext cx="341300" cy="269048"/>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𝛽</m:t>
                            </m:r>
                          </m:e>
                          <m:sub>
                            <m:r>
                              <a:rPr lang="en-US" altLang="zh-CN" sz="1600" i="1">
                                <a:solidFill>
                                  <a:srgbClr val="FF0000"/>
                                </a:solidFill>
                                <a:latin typeface="Cambria Math" panose="02040503050406030204" pitchFamily="18" charset="0"/>
                              </a:rPr>
                              <m:t>𝑗</m:t>
                            </m:r>
                          </m:sub>
                        </m:sSub>
                      </m:oMath>
                    </m:oMathPara>
                  </a14:m>
                  <a:endParaRPr lang="zh-CN" altLang="en-US" sz="1600" i="1" dirty="0"/>
                </a:p>
              </p:txBody>
            </p:sp>
          </mc:Choice>
          <mc:Fallback xmlns="">
            <p:sp>
              <p:nvSpPr>
                <p:cNvPr id="14" name="文本框 13">
                  <a:extLst>
                    <a:ext uri="{FF2B5EF4-FFF2-40B4-BE49-F238E27FC236}">
                      <a16:creationId xmlns:a16="http://schemas.microsoft.com/office/drawing/2014/main" id="{D1F31DA3-51F4-41EE-BCA9-54742C4095C0}"/>
                    </a:ext>
                  </a:extLst>
                </p:cNvPr>
                <p:cNvSpPr txBox="1">
                  <a:spLocks noRot="1" noChangeAspect="1" noMove="1" noResize="1" noEditPoints="1" noAdjustHandles="1" noChangeArrowheads="1" noChangeShapeType="1" noTextEdit="1"/>
                </p:cNvSpPr>
                <p:nvPr/>
              </p:nvSpPr>
              <p:spPr>
                <a:xfrm flipH="1">
                  <a:off x="7676711" y="1712145"/>
                  <a:ext cx="341300" cy="269048"/>
                </a:xfrm>
                <a:prstGeom prst="rect">
                  <a:avLst/>
                </a:prstGeom>
                <a:blipFill>
                  <a:blip r:embed="rId15"/>
                  <a:stretch>
                    <a:fillRect l="-5357" b="-12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1211638-1389-4BF3-A67B-5A5F432946B8}"/>
                  </a:ext>
                </a:extLst>
              </p:cNvPr>
              <p:cNvSpPr txBox="1"/>
              <p:nvPr/>
            </p:nvSpPr>
            <p:spPr>
              <a:xfrm>
                <a:off x="4817149" y="3253158"/>
                <a:ext cx="386100" cy="33246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b="0" i="1" smtClean="0">
                              <a:latin typeface="Cambria Math" panose="02040503050406030204" pitchFamily="18" charset="0"/>
                            </a:rPr>
                            <m:t>h𝑗</m:t>
                          </m:r>
                        </m:sub>
                      </m:sSub>
                    </m:oMath>
                  </m:oMathPara>
                </a14:m>
                <a:endParaRPr lang="zh-CN" altLang="en-US" sz="2000" i="1" dirty="0"/>
              </a:p>
            </p:txBody>
          </p:sp>
        </mc:Choice>
        <mc:Fallback xmlns="">
          <p:sp>
            <p:nvSpPr>
              <p:cNvPr id="5" name="文本框 4">
                <a:extLst>
                  <a:ext uri="{FF2B5EF4-FFF2-40B4-BE49-F238E27FC236}">
                    <a16:creationId xmlns:a16="http://schemas.microsoft.com/office/drawing/2014/main" id="{B1211638-1389-4BF3-A67B-5A5F432946B8}"/>
                  </a:ext>
                </a:extLst>
              </p:cNvPr>
              <p:cNvSpPr txBox="1">
                <a:spLocks noRot="1" noChangeAspect="1" noMove="1" noResize="1" noEditPoints="1" noAdjustHandles="1" noChangeArrowheads="1" noChangeShapeType="1" noTextEdit="1"/>
              </p:cNvSpPr>
              <p:nvPr/>
            </p:nvSpPr>
            <p:spPr>
              <a:xfrm>
                <a:off x="4817149" y="3253158"/>
                <a:ext cx="386100" cy="332463"/>
              </a:xfrm>
              <a:prstGeom prst="rect">
                <a:avLst/>
              </a:prstGeom>
              <a:blipFill>
                <a:blip r:embed="rId16"/>
                <a:stretch>
                  <a:fillRect l="-15625" r="-21875" b="-27778"/>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5D1944FD-BD66-471E-96D6-899F6CCD3FCA}"/>
              </a:ext>
            </a:extLst>
          </p:cNvPr>
          <p:cNvGrpSpPr/>
          <p:nvPr/>
        </p:nvGrpSpPr>
        <p:grpSpPr>
          <a:xfrm>
            <a:off x="1530900" y="5741226"/>
            <a:ext cx="3132137" cy="426349"/>
            <a:chOff x="1530900" y="5741226"/>
            <a:chExt cx="3132137" cy="426349"/>
          </a:xfrm>
        </p:grpSpPr>
        <mc:AlternateContent xmlns:mc="http://schemas.openxmlformats.org/markup-compatibility/2006" xmlns:a14="http://schemas.microsoft.com/office/drawing/2010/main">
          <mc:Choice Requires="a14">
            <p:graphicFrame>
              <p:nvGraphicFramePr>
                <p:cNvPr id="32" name="对象 31"/>
                <p:cNvGraphicFramePr>
                  <a:graphicFrameLocks noChangeAspect="1"/>
                </p:cNvGraphicFramePr>
                <p:nvPr>
                  <p:extLst>
                    <p:ext uri="{D42A27DB-BD31-4B8C-83A1-F6EECF244321}">
                      <p14:modId xmlns:p14="http://schemas.microsoft.com/office/powerpoint/2010/main" val="2480907083"/>
                    </p:ext>
                  </p:extLst>
                </p:nvPr>
              </p:nvGraphicFramePr>
              <p:xfrm>
                <a:off x="1530900" y="5741226"/>
                <a:ext cx="3132137" cy="398462"/>
              </p:xfrm>
              <a:graphic>
                <a:graphicData uri="http://schemas.openxmlformats.org/presentationml/2006/ole">
                  <mc:AlternateContent>
                    <mc:Choice xmlns:v="urn:schemas-microsoft-com:vml" Requires="v">
                      <p:oleObj spid="_x0000_s31865" name="Formula" r:id="rId17" imgW="1414800" imgH="179280" progId="Equation.Ribbit">
                        <p:embed/>
                      </p:oleObj>
                    </mc:Choice>
                    <mc:Fallback>
                      <p:oleObj name="Formula" r:id="rId17" imgW="1414800" imgH="179280" progId="Equation.Ribbit">
                        <p:embed/>
                        <p:pic>
                          <p:nvPicPr>
                            <p:cNvPr id="28" name="对象 27"/>
                            <p:cNvPicPr/>
                            <p:nvPr/>
                          </p:nvPicPr>
                          <p:blipFill>
                            <a:blip r:embed="rId18"/>
                            <a:stretch>
                              <a:fillRect/>
                            </a:stretch>
                          </p:blipFill>
                          <p:spPr>
                            <a:xfrm>
                              <a:off x="1530900" y="5741226"/>
                              <a:ext cx="3132137" cy="398462"/>
                            </a:xfrm>
                            <a:prstGeom prst="rect">
                              <a:avLst/>
                            </a:prstGeom>
                          </p:spPr>
                        </p:pic>
                      </p:oleObj>
                    </mc:Fallback>
                  </mc:AlternateContent>
                </a:graphicData>
              </a:graphic>
            </p:graphicFrame>
          </mc:Choice>
          <mc:Fallback xmlns="">
            <p:graphicFrame>
              <p:nvGraphicFramePr>
                <p:cNvPr id="32" name="对象 31"/>
                <p:cNvGraphicFramePr>
                  <a:graphicFrameLocks noChangeAspect="1"/>
                </p:cNvGraphicFramePr>
                <p:nvPr>
                  <p:extLst>
                    <p:ext uri="{D42A27DB-BD31-4B8C-83A1-F6EECF244321}">
                      <p14:modId xmlns:p14="http://schemas.microsoft.com/office/powerpoint/2010/main" val="2480907083"/>
                    </p:ext>
                  </p:extLst>
                </p:nvPr>
              </p:nvGraphicFramePr>
              <p:xfrm>
                <a:off x="1530900" y="5741226"/>
                <a:ext cx="3132137" cy="398462"/>
              </p:xfrm>
              <a:graphic>
                <a:graphicData uri="http://schemas.openxmlformats.org/presentationml/2006/ole">
                  <mc:AlternateContent>
                    <mc:Choice xmlns:v="urn:schemas-microsoft-com:vml" Requires="v">
                      <p:oleObj spid="_x0000_s9031" name="Formula" r:id="rId19" imgW="1414800" imgH="179280" progId="Equation.Ribbit">
                        <p:embed/>
                      </p:oleObj>
                    </mc:Choice>
                    <mc:Fallback>
                      <p:oleObj name="Formula" r:id="rId19" imgW="1414800" imgH="179280" progId="Equation.Ribbit">
                        <p:embed/>
                        <p:pic>
                          <p:nvPicPr>
                            <p:cNvPr id="28" name="对象 27"/>
                            <p:cNvPicPr/>
                            <p:nvPr/>
                          </p:nvPicPr>
                          <p:blipFill>
                            <a:blip r:embed="rId20"/>
                            <a:stretch>
                              <a:fillRect/>
                            </a:stretch>
                          </p:blipFill>
                          <p:spPr>
                            <a:xfrm>
                              <a:off x="1530900" y="5741226"/>
                              <a:ext cx="3132137" cy="39846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2D125F4-E5BD-4778-ABAB-85715804CD06}"/>
                    </a:ext>
                  </a:extLst>
                </p:cNvPr>
                <p:cNvSpPr txBox="1"/>
                <p:nvPr/>
              </p:nvSpPr>
              <p:spPr>
                <a:xfrm>
                  <a:off x="2938994" y="5768491"/>
                  <a:ext cx="727187" cy="39908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oMath>
                    </m:oMathPara>
                  </a14:m>
                  <a:endParaRPr lang="zh-CN" altLang="en-US" sz="2400" dirty="0"/>
                </a:p>
              </p:txBody>
            </p:sp>
          </mc:Choice>
          <mc:Fallback xmlns="">
            <p:sp>
              <p:nvSpPr>
                <p:cNvPr id="7" name="文本框 6">
                  <a:extLst>
                    <a:ext uri="{FF2B5EF4-FFF2-40B4-BE49-F238E27FC236}">
                      <a16:creationId xmlns:a16="http://schemas.microsoft.com/office/drawing/2014/main" id="{22D125F4-E5BD-4778-ABAB-85715804CD06}"/>
                    </a:ext>
                  </a:extLst>
                </p:cNvPr>
                <p:cNvSpPr txBox="1">
                  <a:spLocks noRot="1" noChangeAspect="1" noMove="1" noResize="1" noEditPoints="1" noAdjustHandles="1" noChangeArrowheads="1" noChangeShapeType="1" noTextEdit="1"/>
                </p:cNvSpPr>
                <p:nvPr/>
              </p:nvSpPr>
              <p:spPr>
                <a:xfrm>
                  <a:off x="2938994" y="5768491"/>
                  <a:ext cx="727187" cy="399084"/>
                </a:xfrm>
                <a:prstGeom prst="rect">
                  <a:avLst/>
                </a:prstGeom>
                <a:blipFill>
                  <a:blip r:embed="rId21"/>
                  <a:stretch>
                    <a:fillRect l="-7563" r="-4202" b="-2424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1790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误差逆传播算法</a:t>
            </a:r>
          </a:p>
        </p:txBody>
      </p:sp>
      <p:sp>
        <p:nvSpPr>
          <p:cNvPr id="3" name="内容占位符 2"/>
          <p:cNvSpPr>
            <a:spLocks noGrp="1"/>
          </p:cNvSpPr>
          <p:nvPr>
            <p:ph idx="1"/>
          </p:nvPr>
        </p:nvSpPr>
        <p:spPr>
          <a:xfrm>
            <a:off x="121410" y="879171"/>
            <a:ext cx="8616950" cy="5269279"/>
          </a:xfrm>
        </p:spPr>
        <p:txBody>
          <a:bodyPr>
            <a:normAutofit/>
          </a:bodyPr>
          <a:lstStyle/>
          <a:p>
            <a:pPr marL="0" indent="0">
              <a:lnSpc>
                <a:spcPct val="100000"/>
              </a:lnSpc>
              <a:buNone/>
            </a:pPr>
            <a:r>
              <a:rPr lang="en-US" altLang="zh-CN" sz="3000" b="1" dirty="0">
                <a:solidFill>
                  <a:schemeClr val="tx2"/>
                </a:solidFill>
                <a:latin typeface="黑体" panose="02010609060101010101" pitchFamily="49" charset="-122"/>
                <a:ea typeface="黑体" panose="02010609060101010101" pitchFamily="49" charset="-122"/>
              </a:rPr>
              <a:t>BP </a:t>
            </a:r>
            <a:r>
              <a:rPr lang="zh-CN" altLang="en-US" sz="3000" b="1" dirty="0">
                <a:solidFill>
                  <a:schemeClr val="tx2"/>
                </a:solidFill>
                <a:latin typeface="黑体" panose="02010609060101010101" pitchFamily="49" charset="-122"/>
                <a:ea typeface="黑体" panose="02010609060101010101" pitchFamily="49" charset="-122"/>
              </a:rPr>
              <a:t>学习算法</a:t>
            </a:r>
            <a:endParaRPr lang="en-US" altLang="zh-CN" sz="3000" b="1" dirty="0">
              <a:solidFill>
                <a:schemeClr val="tx2"/>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 类似的可以推导出：</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其中</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学习率          控制着算法每一轮迭代中的更新步长</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若太长则让容易震荡</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太小则收敛速度又会过慢</a:t>
            </a:r>
            <a:r>
              <a:rPr lang="en-US" altLang="zh-CN" sz="2000" b="1" dirty="0">
                <a:latin typeface="黑体" panose="02010609060101010101" pitchFamily="49" charset="-122"/>
                <a:ea typeface="黑体" panose="02010609060101010101" pitchFamily="49" charset="-122"/>
              </a:rPr>
              <a:t>. </a:t>
            </a:r>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8" name="对象 27"/>
          <p:cNvGraphicFramePr>
            <a:graphicFrameLocks noChangeAspect="1"/>
          </p:cNvGraphicFramePr>
          <p:nvPr>
            <p:extLst>
              <p:ext uri="{D42A27DB-BD31-4B8C-83A1-F6EECF244321}">
                <p14:modId xmlns:p14="http://schemas.microsoft.com/office/powerpoint/2010/main" val="2219459391"/>
              </p:ext>
            </p:extLst>
          </p:nvPr>
        </p:nvGraphicFramePr>
        <p:xfrm>
          <a:off x="898483" y="1917185"/>
          <a:ext cx="3194050" cy="1374775"/>
        </p:xfrm>
        <a:graphic>
          <a:graphicData uri="http://schemas.openxmlformats.org/presentationml/2006/ole">
            <mc:AlternateContent xmlns:mc="http://schemas.openxmlformats.org/markup-compatibility/2006">
              <mc:Choice xmlns:v="urn:schemas-microsoft-com:vml" Requires="v">
                <p:oleObj spid="_x0000_s9969" name="Formula" r:id="rId3" imgW="1441800" imgH="622440" progId="Equation.Ribbit">
                  <p:embed/>
                </p:oleObj>
              </mc:Choice>
              <mc:Fallback>
                <p:oleObj name="Formula" r:id="rId3" imgW="1441800" imgH="622440" progId="Equation.Ribbit">
                  <p:embed/>
                  <p:pic>
                    <p:nvPicPr>
                      <p:cNvPr id="28" name="对象 27"/>
                      <p:cNvPicPr/>
                      <p:nvPr/>
                    </p:nvPicPr>
                    <p:blipFill>
                      <a:blip r:embed="rId4"/>
                      <a:stretch>
                        <a:fillRect/>
                      </a:stretch>
                    </p:blipFill>
                    <p:spPr>
                      <a:xfrm>
                        <a:off x="898483" y="1917185"/>
                        <a:ext cx="3194050" cy="13747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22247558"/>
              </p:ext>
            </p:extLst>
          </p:nvPr>
        </p:nvGraphicFramePr>
        <p:xfrm>
          <a:off x="768679" y="3513811"/>
          <a:ext cx="3869152" cy="1743869"/>
        </p:xfrm>
        <a:graphic>
          <a:graphicData uri="http://schemas.openxmlformats.org/presentationml/2006/ole">
            <mc:AlternateContent xmlns:mc="http://schemas.openxmlformats.org/markup-compatibility/2006">
              <mc:Choice xmlns:v="urn:schemas-microsoft-com:vml" Requires="v">
                <p:oleObj spid="_x0000_s9970" name="Formula" r:id="rId5" imgW="1962360" imgH="884160" progId="Equation.Ribbit">
                  <p:embed/>
                </p:oleObj>
              </mc:Choice>
              <mc:Fallback>
                <p:oleObj name="Formula" r:id="rId5" imgW="1962360" imgH="884160" progId="Equation.Ribbit">
                  <p:embed/>
                  <p:pic>
                    <p:nvPicPr>
                      <p:cNvPr id="31" name="对象 30"/>
                      <p:cNvPicPr/>
                      <p:nvPr/>
                    </p:nvPicPr>
                    <p:blipFill>
                      <a:blip r:embed="rId6"/>
                      <a:stretch>
                        <a:fillRect/>
                      </a:stretch>
                    </p:blipFill>
                    <p:spPr>
                      <a:xfrm>
                        <a:off x="768679" y="3513811"/>
                        <a:ext cx="3869152" cy="1743869"/>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59585688"/>
              </p:ext>
            </p:extLst>
          </p:nvPr>
        </p:nvGraphicFramePr>
        <p:xfrm>
          <a:off x="1456170" y="5392939"/>
          <a:ext cx="1039338" cy="310126"/>
        </p:xfrm>
        <a:graphic>
          <a:graphicData uri="http://schemas.openxmlformats.org/presentationml/2006/ole">
            <mc:AlternateContent xmlns:mc="http://schemas.openxmlformats.org/markup-compatibility/2006">
              <mc:Choice xmlns:v="urn:schemas-microsoft-com:vml" Requires="v">
                <p:oleObj spid="_x0000_s9971" name="Formula" r:id="rId7" imgW="590760" imgH="176760" progId="Equation.Ribbit">
                  <p:embed/>
                </p:oleObj>
              </mc:Choice>
              <mc:Fallback>
                <p:oleObj name="Formula" r:id="rId7" imgW="590760" imgH="176760" progId="Equation.Ribbit">
                  <p:embed/>
                  <p:pic>
                    <p:nvPicPr>
                      <p:cNvPr id="13" name="对象 12"/>
                      <p:cNvPicPr/>
                      <p:nvPr/>
                    </p:nvPicPr>
                    <p:blipFill>
                      <a:blip r:embed="rId8"/>
                      <a:stretch>
                        <a:fillRect/>
                      </a:stretch>
                    </p:blipFill>
                    <p:spPr>
                      <a:xfrm>
                        <a:off x="1456170" y="5392939"/>
                        <a:ext cx="1039338" cy="310126"/>
                      </a:xfrm>
                      <a:prstGeom prst="rect">
                        <a:avLst/>
                      </a:prstGeom>
                    </p:spPr>
                  </p:pic>
                </p:oleObj>
              </mc:Fallback>
            </mc:AlternateContent>
          </a:graphicData>
        </a:graphic>
      </p:graphicFrame>
      <p:grpSp>
        <p:nvGrpSpPr>
          <p:cNvPr id="9" name="组合 8">
            <a:extLst>
              <a:ext uri="{FF2B5EF4-FFF2-40B4-BE49-F238E27FC236}">
                <a16:creationId xmlns:a16="http://schemas.microsoft.com/office/drawing/2014/main" id="{A5840526-6A2D-4D88-8513-2AEEC2FEF816}"/>
              </a:ext>
            </a:extLst>
          </p:cNvPr>
          <p:cNvGrpSpPr/>
          <p:nvPr/>
        </p:nvGrpSpPr>
        <p:grpSpPr>
          <a:xfrm>
            <a:off x="4869606" y="954046"/>
            <a:ext cx="3825024" cy="2350748"/>
            <a:chOff x="5216329" y="1304248"/>
            <a:chExt cx="3806904" cy="2099235"/>
          </a:xfrm>
        </p:grpSpPr>
        <p:pic>
          <p:nvPicPr>
            <p:cNvPr id="12" name="内容占位符 4">
              <a:extLst>
                <a:ext uri="{FF2B5EF4-FFF2-40B4-BE49-F238E27FC236}">
                  <a16:creationId xmlns:a16="http://schemas.microsoft.com/office/drawing/2014/main" id="{26A789F4-03C5-4EB4-AE1B-798DDF1429DA}"/>
                </a:ext>
              </a:extLst>
            </p:cNvPr>
            <p:cNvPicPr>
              <a:picLocks noChangeAspect="1"/>
            </p:cNvPicPr>
            <p:nvPr/>
          </p:nvPicPr>
          <p:blipFill>
            <a:blip r:embed="rId9"/>
            <a:stretch>
              <a:fillRect/>
            </a:stretch>
          </p:blipFill>
          <p:spPr>
            <a:xfrm>
              <a:off x="5216329" y="1304248"/>
              <a:ext cx="3806904" cy="2099235"/>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9C9BA15-6A6B-458F-8402-7B29654143A2}"/>
                    </a:ext>
                  </a:extLst>
                </p:cNvPr>
                <p:cNvSpPr txBox="1"/>
                <p:nvPr/>
              </p:nvSpPr>
              <p:spPr>
                <a:xfrm flipH="1">
                  <a:off x="7684115" y="2509658"/>
                  <a:ext cx="341300" cy="24622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𝛼</m:t>
                            </m:r>
                          </m:e>
                          <m:sub>
                            <m:r>
                              <a:rPr lang="en-US" altLang="zh-CN" sz="1600" b="0" i="1" smtClean="0">
                                <a:solidFill>
                                  <a:srgbClr val="FF0000"/>
                                </a:solidFill>
                                <a:latin typeface="Cambria Math" panose="02040503050406030204" pitchFamily="18" charset="0"/>
                              </a:rPr>
                              <m:t>h</m:t>
                            </m:r>
                          </m:sub>
                        </m:sSub>
                      </m:oMath>
                    </m:oMathPara>
                  </a14:m>
                  <a:endParaRPr lang="zh-CN" altLang="en-US" sz="1600" dirty="0"/>
                </a:p>
              </p:txBody>
            </p:sp>
          </mc:Choice>
          <mc:Fallback xmlns="">
            <p:sp>
              <p:nvSpPr>
                <p:cNvPr id="14" name="文本框 13">
                  <a:extLst>
                    <a:ext uri="{FF2B5EF4-FFF2-40B4-BE49-F238E27FC236}">
                      <a16:creationId xmlns:a16="http://schemas.microsoft.com/office/drawing/2014/main" id="{A9C9BA15-6A6B-458F-8402-7B29654143A2}"/>
                    </a:ext>
                  </a:extLst>
                </p:cNvPr>
                <p:cNvSpPr txBox="1">
                  <a:spLocks noRot="1" noChangeAspect="1" noMove="1" noResize="1" noEditPoints="1" noAdjustHandles="1" noChangeArrowheads="1" noChangeShapeType="1" noTextEdit="1"/>
                </p:cNvSpPr>
                <p:nvPr/>
              </p:nvSpPr>
              <p:spPr>
                <a:xfrm flipH="1">
                  <a:off x="7684115" y="2509658"/>
                  <a:ext cx="341300" cy="246221"/>
                </a:xfrm>
                <a:prstGeom prst="rect">
                  <a:avLst/>
                </a:prstGeom>
                <a:blipFill>
                  <a:blip r:embed="rId12"/>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5D09C2F-20F4-408F-B1B1-ABE1D11EF1FE}"/>
                    </a:ext>
                  </a:extLst>
                </p:cNvPr>
                <p:cNvSpPr txBox="1"/>
                <p:nvPr/>
              </p:nvSpPr>
              <p:spPr>
                <a:xfrm flipH="1">
                  <a:off x="7676711" y="1712145"/>
                  <a:ext cx="341300" cy="269048"/>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zh-CN" altLang="en-US" sz="1600" i="1" smtClean="0">
                                <a:solidFill>
                                  <a:srgbClr val="FF0000"/>
                                </a:solidFill>
                                <a:latin typeface="Cambria Math" panose="02040503050406030204" pitchFamily="18" charset="0"/>
                              </a:rPr>
                              <m:t>𝛽</m:t>
                            </m:r>
                          </m:e>
                          <m:sub>
                            <m:r>
                              <a:rPr lang="en-US" altLang="zh-CN" sz="1600" i="1">
                                <a:solidFill>
                                  <a:srgbClr val="FF0000"/>
                                </a:solidFill>
                                <a:latin typeface="Cambria Math" panose="02040503050406030204" pitchFamily="18" charset="0"/>
                              </a:rPr>
                              <m:t>𝑗</m:t>
                            </m:r>
                          </m:sub>
                        </m:sSub>
                      </m:oMath>
                    </m:oMathPara>
                  </a14:m>
                  <a:endParaRPr lang="zh-CN" altLang="en-US" sz="1600" i="1" dirty="0"/>
                </a:p>
              </p:txBody>
            </p:sp>
          </mc:Choice>
          <mc:Fallback xmlns="">
            <p:sp>
              <p:nvSpPr>
                <p:cNvPr id="15" name="文本框 14">
                  <a:extLst>
                    <a:ext uri="{FF2B5EF4-FFF2-40B4-BE49-F238E27FC236}">
                      <a16:creationId xmlns:a16="http://schemas.microsoft.com/office/drawing/2014/main" id="{85D09C2F-20F4-408F-B1B1-ABE1D11EF1FE}"/>
                    </a:ext>
                  </a:extLst>
                </p:cNvPr>
                <p:cNvSpPr txBox="1">
                  <a:spLocks noRot="1" noChangeAspect="1" noMove="1" noResize="1" noEditPoints="1" noAdjustHandles="1" noChangeArrowheads="1" noChangeShapeType="1" noTextEdit="1"/>
                </p:cNvSpPr>
                <p:nvPr/>
              </p:nvSpPr>
              <p:spPr>
                <a:xfrm flipH="1">
                  <a:off x="7676711" y="1712145"/>
                  <a:ext cx="341300" cy="269048"/>
                </a:xfrm>
                <a:prstGeom prst="rect">
                  <a:avLst/>
                </a:prstGeom>
                <a:blipFill>
                  <a:blip r:embed="rId13"/>
                  <a:stretch>
                    <a:fillRect l="-3509" b="-12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FCEE50E-E6C1-4578-87BF-272864451836}"/>
                  </a:ext>
                </a:extLst>
              </p:cNvPr>
              <p:cNvSpPr txBox="1"/>
              <p:nvPr/>
            </p:nvSpPr>
            <p:spPr>
              <a:xfrm>
                <a:off x="2774279" y="4391787"/>
                <a:ext cx="457195" cy="710644"/>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200" i="1" smtClean="0">
                              <a:latin typeface="Cambria Math" panose="02040503050406030204" pitchFamily="18" charset="0"/>
                            </a:rPr>
                          </m:ctrlPr>
                        </m:fPr>
                        <m:num>
                          <m:r>
                            <a:rPr lang="zh-CN" altLang="en-US" sz="2200" i="1" smtClean="0">
                              <a:latin typeface="Cambria Math" panose="02040503050406030204" pitchFamily="18" charset="0"/>
                            </a:rPr>
                            <m:t>𝜕</m:t>
                          </m:r>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𝛽</m:t>
                              </m:r>
                            </m:e>
                            <m:sub>
                              <m:r>
                                <a:rPr lang="en-US" altLang="zh-CN" sz="2200" b="0" i="1" smtClean="0">
                                  <a:latin typeface="Cambria Math" panose="02040503050406030204" pitchFamily="18" charset="0"/>
                                </a:rPr>
                                <m:t>𝑗</m:t>
                              </m:r>
                            </m:sub>
                          </m:sSub>
                        </m:num>
                        <m:den>
                          <m:r>
                            <a:rPr lang="zh-CN" altLang="en-US" sz="2200" i="1" smtClean="0">
                              <a:latin typeface="Cambria Math" panose="02040503050406030204" pitchFamily="18" charset="0"/>
                            </a:rPr>
                            <m:t>𝜕</m:t>
                          </m:r>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h</m:t>
                              </m:r>
                            </m:sub>
                          </m:sSub>
                        </m:den>
                      </m:f>
                    </m:oMath>
                  </m:oMathPara>
                </a14:m>
                <a:endParaRPr lang="zh-CN" altLang="en-US" sz="2200" dirty="0"/>
              </a:p>
            </p:txBody>
          </p:sp>
        </mc:Choice>
        <mc:Fallback xmlns="">
          <p:sp>
            <p:nvSpPr>
              <p:cNvPr id="5" name="文本框 4">
                <a:extLst>
                  <a:ext uri="{FF2B5EF4-FFF2-40B4-BE49-F238E27FC236}">
                    <a16:creationId xmlns:a16="http://schemas.microsoft.com/office/drawing/2014/main" id="{8FCEE50E-E6C1-4578-87BF-272864451836}"/>
                  </a:ext>
                </a:extLst>
              </p:cNvPr>
              <p:cNvSpPr txBox="1">
                <a:spLocks noRot="1" noChangeAspect="1" noMove="1" noResize="1" noEditPoints="1" noAdjustHandles="1" noChangeArrowheads="1" noChangeShapeType="1" noTextEdit="1"/>
              </p:cNvSpPr>
              <p:nvPr/>
            </p:nvSpPr>
            <p:spPr>
              <a:xfrm>
                <a:off x="2774279" y="4391787"/>
                <a:ext cx="457195" cy="710644"/>
              </a:xfrm>
              <a:prstGeom prst="rect">
                <a:avLst/>
              </a:prstGeom>
              <a:blipFill>
                <a:blip r:embed="rId14"/>
                <a:stretch>
                  <a:fillRect r="-1333"/>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4464B9BC-C468-48EE-A921-43629EFA1B8D}"/>
              </a:ext>
            </a:extLst>
          </p:cNvPr>
          <p:cNvGrpSpPr/>
          <p:nvPr/>
        </p:nvGrpSpPr>
        <p:grpSpPr>
          <a:xfrm>
            <a:off x="5189202" y="3402365"/>
            <a:ext cx="3663950" cy="1990574"/>
            <a:chOff x="5189202" y="3402365"/>
            <a:chExt cx="3663950" cy="1990574"/>
          </a:xfrm>
        </p:grpSpPr>
        <p:graphicFrame>
          <p:nvGraphicFramePr>
            <p:cNvPr id="4" name="对象 3"/>
            <p:cNvGraphicFramePr>
              <a:graphicFrameLocks noChangeAspect="1"/>
            </p:cNvGraphicFramePr>
            <p:nvPr>
              <p:extLst>
                <p:ext uri="{D42A27DB-BD31-4B8C-83A1-F6EECF244321}">
                  <p14:modId xmlns:p14="http://schemas.microsoft.com/office/powerpoint/2010/main" val="1582954577"/>
                </p:ext>
              </p:extLst>
            </p:nvPr>
          </p:nvGraphicFramePr>
          <p:xfrm>
            <a:off x="5189202" y="3514927"/>
            <a:ext cx="3663950" cy="1878012"/>
          </p:xfrm>
          <a:graphic>
            <a:graphicData uri="http://schemas.openxmlformats.org/presentationml/2006/ole">
              <mc:AlternateContent xmlns:mc="http://schemas.openxmlformats.org/markup-compatibility/2006">
                <mc:Choice xmlns:v="urn:schemas-microsoft-com:vml" Requires="v">
                  <p:oleObj spid="_x0000_s9972" name="Formula" r:id="rId15" imgW="1978920" imgH="1014840" progId="Equation.Ribbit">
                    <p:embed/>
                  </p:oleObj>
                </mc:Choice>
                <mc:Fallback>
                  <p:oleObj name="Formula" r:id="rId15" imgW="1978920" imgH="1014840" progId="Equation.Ribbit">
                    <p:embed/>
                    <p:pic>
                      <p:nvPicPr>
                        <p:cNvPr id="0" name=""/>
                        <p:cNvPicPr/>
                        <p:nvPr/>
                      </p:nvPicPr>
                      <p:blipFill>
                        <a:blip r:embed="rId16"/>
                        <a:stretch>
                          <a:fillRect/>
                        </a:stretch>
                      </p:blipFill>
                      <p:spPr>
                        <a:xfrm>
                          <a:off x="5189202" y="3514927"/>
                          <a:ext cx="3663950" cy="1878012"/>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F62B867E-6690-4DA2-B4AC-EB38C9B7494C}"/>
                </a:ext>
              </a:extLst>
            </p:cNvPr>
            <p:cNvGrpSpPr/>
            <p:nvPr/>
          </p:nvGrpSpPr>
          <p:grpSpPr>
            <a:xfrm>
              <a:off x="5575177" y="3402365"/>
              <a:ext cx="1430786" cy="1316578"/>
              <a:chOff x="5575177" y="3402365"/>
              <a:chExt cx="1430786" cy="1316578"/>
            </a:xfrm>
          </p:grpSpPr>
          <p:sp>
            <p:nvSpPr>
              <p:cNvPr id="7" name="文本框 6">
                <a:extLst>
                  <a:ext uri="{FF2B5EF4-FFF2-40B4-BE49-F238E27FC236}">
                    <a16:creationId xmlns:a16="http://schemas.microsoft.com/office/drawing/2014/main" id="{FBFCCD7A-C605-48B2-AA8E-DCC41ED3FC73}"/>
                  </a:ext>
                </a:extLst>
              </p:cNvPr>
              <p:cNvSpPr txBox="1"/>
              <p:nvPr/>
            </p:nvSpPr>
            <p:spPr>
              <a:xfrm>
                <a:off x="5575177" y="3402365"/>
                <a:ext cx="186432" cy="338554"/>
              </a:xfrm>
              <a:prstGeom prst="rect">
                <a:avLst/>
              </a:prstGeom>
              <a:solidFill>
                <a:schemeClr val="bg1"/>
              </a:solid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l</a:t>
                </a:r>
                <a:endParaRPr lang="zh-CN" altLang="en-US" sz="1600" i="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DFC7C76-73A5-4053-8D24-0CE86DDAE621}"/>
                  </a:ext>
                </a:extLst>
              </p:cNvPr>
              <p:cNvSpPr txBox="1"/>
              <p:nvPr/>
            </p:nvSpPr>
            <p:spPr>
              <a:xfrm>
                <a:off x="6819531" y="4380389"/>
                <a:ext cx="186432" cy="338554"/>
              </a:xfrm>
              <a:prstGeom prst="rect">
                <a:avLst/>
              </a:prstGeom>
              <a:solidFill>
                <a:schemeClr val="bg1"/>
              </a:solidFill>
            </p:spPr>
            <p:txBody>
              <a:bodyPr wrap="square" rtlCol="0">
                <a:spAutoFit/>
              </a:bodyPr>
              <a:lstStyle/>
              <a:p>
                <a:r>
                  <a:rPr lang="en-US" altLang="zh-CN" sz="1600" i="1" dirty="0">
                    <a:latin typeface="Times New Roman" panose="02020603050405020304" pitchFamily="18" charset="0"/>
                    <a:cs typeface="Times New Roman" panose="02020603050405020304" pitchFamily="18" charset="0"/>
                  </a:rPr>
                  <a:t>l</a:t>
                </a:r>
                <a:endParaRPr lang="zh-CN" altLang="en-US" sz="1600" i="1"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488841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386" y="1374736"/>
            <a:ext cx="7907280" cy="4930775"/>
          </a:xfrm>
        </p:spPr>
      </p:pic>
      <p:sp>
        <p:nvSpPr>
          <p:cNvPr id="3" name="矩形 2"/>
          <p:cNvSpPr/>
          <p:nvPr/>
        </p:nvSpPr>
        <p:spPr>
          <a:xfrm>
            <a:off x="260350" y="820738"/>
            <a:ext cx="2311851" cy="553998"/>
          </a:xfrm>
          <a:prstGeom prst="rect">
            <a:avLst/>
          </a:prstGeom>
        </p:spPr>
        <p:txBody>
          <a:bodyPr wrap="none">
            <a:spAutoFit/>
          </a:bodyPr>
          <a:lstStyle/>
          <a:p>
            <a:r>
              <a:rPr lang="en-US" altLang="zh-CN" sz="3000" b="1" dirty="0">
                <a:solidFill>
                  <a:schemeClr val="tx2"/>
                </a:solidFill>
                <a:latin typeface="黑体" panose="02010609060101010101" pitchFamily="49" charset="-122"/>
                <a:ea typeface="黑体" panose="02010609060101010101" pitchFamily="49" charset="-122"/>
              </a:rPr>
              <a:t>BP </a:t>
            </a:r>
            <a:r>
              <a:rPr lang="zh-CN" altLang="en-US" sz="3000" b="1" dirty="0">
                <a:solidFill>
                  <a:schemeClr val="tx2"/>
                </a:solidFill>
                <a:latin typeface="黑体" panose="02010609060101010101" pitchFamily="49" charset="-122"/>
                <a:ea typeface="黑体" panose="02010609060101010101" pitchFamily="49" charset="-122"/>
              </a:rPr>
              <a:t>学习算法</a:t>
            </a:r>
            <a:endParaRPr lang="en-US" altLang="zh-CN" sz="3000" b="1" dirty="0">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3992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5926" y="1568038"/>
            <a:ext cx="7377344" cy="4778100"/>
          </a:xfrm>
        </p:spPr>
      </p:pic>
      <p:sp>
        <p:nvSpPr>
          <p:cNvPr id="5" name="矩形 4"/>
          <p:cNvSpPr/>
          <p:nvPr/>
        </p:nvSpPr>
        <p:spPr>
          <a:xfrm>
            <a:off x="386689" y="917389"/>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算法实验</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3889064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307" y="251817"/>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BP</a:t>
            </a:r>
            <a:r>
              <a:rPr altLang="en-US" dirty="0" err="1">
                <a:latin typeface="黑体" panose="02010609060101010101" pitchFamily="49" charset="-122"/>
                <a:ea typeface="黑体" panose="02010609060101010101" pitchFamily="49" charset="-122"/>
              </a:rPr>
              <a:t>神经网络计算</a:t>
            </a:r>
            <a:r>
              <a:rPr lang="zh-CN" altLang="en-US" dirty="0">
                <a:latin typeface="黑体" panose="02010609060101010101" pitchFamily="49" charset="-122"/>
                <a:ea typeface="黑体" panose="02010609060101010101" pitchFamily="49" charset="-122"/>
              </a:rPr>
              <a:t>实例</a:t>
            </a:r>
            <a:endParaRPr altLang="zh-CN" dirty="0">
              <a:latin typeface="黑体" panose="02010609060101010101" pitchFamily="49" charset="-122"/>
              <a:ea typeface="黑体" panose="02010609060101010101" pitchFamily="49" charset="-122"/>
            </a:endParaRPr>
          </a:p>
        </p:txBody>
      </p:sp>
      <p:pic>
        <p:nvPicPr>
          <p:cNvPr id="5222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8150" y="1269207"/>
            <a:ext cx="4836319" cy="3821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307" y="1700212"/>
            <a:ext cx="398502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222" y="5156597"/>
            <a:ext cx="81581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51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47301"/>
            <a:ext cx="5854089" cy="555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033" y="4655550"/>
            <a:ext cx="3092042" cy="114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5">
            <a:extLst>
              <a:ext uri="{FF2B5EF4-FFF2-40B4-BE49-F238E27FC236}">
                <a16:creationId xmlns:a16="http://schemas.microsoft.com/office/drawing/2014/main" id="{054F4485-11E5-445C-9D01-EE98D0277A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1848" y="0"/>
            <a:ext cx="3846643" cy="30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290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1"/>
          <p:cNvPicPr>
            <a:picLocks noChangeAspect="1"/>
          </p:cNvPicPr>
          <p:nvPr/>
        </p:nvPicPr>
        <p:blipFill>
          <a:blip r:embed="rId2">
            <a:extLst>
              <a:ext uri="{28A0092B-C50C-407E-A947-70E740481C1C}">
                <a14:useLocalDpi xmlns:a14="http://schemas.microsoft.com/office/drawing/2010/main" val="0"/>
              </a:ext>
            </a:extLst>
          </a:blip>
          <a:srcRect b="31696"/>
          <a:stretch>
            <a:fillRect/>
          </a:stretch>
        </p:blipFill>
        <p:spPr bwMode="auto">
          <a:xfrm>
            <a:off x="81980" y="298946"/>
            <a:ext cx="8900273" cy="357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5"/>
          <p:cNvPicPr>
            <a:picLocks noChangeAspect="1"/>
          </p:cNvPicPr>
          <p:nvPr/>
        </p:nvPicPr>
        <p:blipFill>
          <a:blip r:embed="rId2">
            <a:extLst>
              <a:ext uri="{28A0092B-C50C-407E-A947-70E740481C1C}">
                <a14:useLocalDpi xmlns:a14="http://schemas.microsoft.com/office/drawing/2010/main" val="0"/>
              </a:ext>
            </a:extLst>
          </a:blip>
          <a:srcRect t="90302"/>
          <a:stretch>
            <a:fillRect/>
          </a:stretch>
        </p:blipFill>
        <p:spPr bwMode="auto">
          <a:xfrm>
            <a:off x="415529" y="4164806"/>
            <a:ext cx="7922419"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900113" y="4680348"/>
            <a:ext cx="7398544" cy="96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nSpc>
                <a:spcPct val="150000"/>
              </a:lnSpc>
              <a:spcBef>
                <a:spcPts val="1350"/>
              </a:spcBef>
              <a:buClr>
                <a:schemeClr val="accent1"/>
              </a:buClr>
              <a:buFont typeface="Wingdings" panose="05000000000000000000" pitchFamily="2" charset="2"/>
              <a:buChar char="l"/>
              <a:defRPr/>
            </a:pPr>
            <a:r>
              <a:rPr lang="zh-CN" altLang="en-US" b="1" dirty="0">
                <a:latin typeface="黑体" panose="02010609060101010101" pitchFamily="49" charset="-122"/>
                <a:ea typeface="黑体" panose="02010609060101010101" pitchFamily="49" charset="-122"/>
              </a:rPr>
              <a:t>输出值为</a:t>
            </a:r>
            <a:r>
              <a:rPr lang="en-US" altLang="zh-CN" b="1" dirty="0">
                <a:latin typeface="黑体" panose="02010609060101010101" pitchFamily="49" charset="-122"/>
                <a:ea typeface="黑体" panose="02010609060101010101" pitchFamily="49" charset="-122"/>
              </a:rPr>
              <a:t>[0.75136079 , 0.772928465]</a:t>
            </a:r>
            <a:r>
              <a:rPr lang="zh-CN" altLang="en-US" b="1" dirty="0">
                <a:latin typeface="黑体" panose="02010609060101010101" pitchFamily="49" charset="-122"/>
                <a:ea typeface="黑体" panose="02010609060101010101" pitchFamily="49" charset="-122"/>
              </a:rPr>
              <a:t>，与实际值</a:t>
            </a:r>
            <a:r>
              <a:rPr lang="en-US" altLang="zh-CN" b="1" dirty="0">
                <a:latin typeface="黑体" panose="02010609060101010101" pitchFamily="49" charset="-122"/>
                <a:ea typeface="黑体" panose="02010609060101010101" pitchFamily="49" charset="-122"/>
              </a:rPr>
              <a:t>[0.01 , 0.99]</a:t>
            </a:r>
            <a:r>
              <a:rPr lang="zh-CN" altLang="en-US" b="1" dirty="0">
                <a:latin typeface="黑体" panose="02010609060101010101" pitchFamily="49" charset="-122"/>
                <a:ea typeface="黑体" panose="02010609060101010101" pitchFamily="49" charset="-122"/>
              </a:rPr>
              <a:t>相差还很远，现在对</a:t>
            </a:r>
            <a:r>
              <a:rPr lang="zh-CN" altLang="en-US" b="1" dirty="0">
                <a:solidFill>
                  <a:srgbClr val="C00000"/>
                </a:solidFill>
                <a:latin typeface="黑体" panose="02010609060101010101" pitchFamily="49" charset="-122"/>
                <a:ea typeface="黑体" panose="02010609060101010101" pitchFamily="49" charset="-122"/>
              </a:rPr>
              <a:t>误差进行反向传播，更新权值，重新计算输出</a:t>
            </a:r>
            <a:r>
              <a:rPr lang="zh-CN" altLang="en-US" b="1" dirty="0">
                <a:latin typeface="黑体" panose="02010609060101010101" pitchFamily="49" charset="-122"/>
                <a:ea typeface="黑体" panose="02010609060101010101" pitchFamily="49" charset="-122"/>
              </a:rPr>
              <a:t>。</a:t>
            </a:r>
          </a:p>
        </p:txBody>
      </p:sp>
      <p:pic>
        <p:nvPicPr>
          <p:cNvPr id="2" name="图片 5">
            <a:extLst>
              <a:ext uri="{FF2B5EF4-FFF2-40B4-BE49-F238E27FC236}">
                <a16:creationId xmlns:a16="http://schemas.microsoft.com/office/drawing/2014/main" id="{48490A15-1472-4357-A836-3DF0EB2558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4256" y="71144"/>
            <a:ext cx="3238401" cy="25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172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51382"/>
            <a:ext cx="7086698" cy="401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299" name="组合 8"/>
          <p:cNvGrpSpPr>
            <a:grpSpLocks/>
          </p:cNvGrpSpPr>
          <p:nvPr/>
        </p:nvGrpSpPr>
        <p:grpSpPr bwMode="auto">
          <a:xfrm>
            <a:off x="133440" y="4516025"/>
            <a:ext cx="7743825" cy="1646634"/>
            <a:chOff x="623392" y="3626110"/>
            <a:chExt cx="10325100" cy="2196574"/>
          </a:xfrm>
        </p:grpSpPr>
        <p:pic>
          <p:nvPicPr>
            <p:cNvPr id="55300" name="图片 4"/>
            <p:cNvPicPr>
              <a:picLocks noChangeAspect="1"/>
            </p:cNvPicPr>
            <p:nvPr/>
          </p:nvPicPr>
          <p:blipFill>
            <a:blip r:embed="rId3">
              <a:extLst>
                <a:ext uri="{28A0092B-C50C-407E-A947-70E740481C1C}">
                  <a14:useLocalDpi xmlns:a14="http://schemas.microsoft.com/office/drawing/2010/main" val="0"/>
                </a:ext>
              </a:extLst>
            </a:blip>
            <a:srcRect b="82869"/>
            <a:stretch>
              <a:fillRect/>
            </a:stretch>
          </p:blipFill>
          <p:spPr bwMode="auto">
            <a:xfrm>
              <a:off x="623392" y="3626110"/>
              <a:ext cx="10325100" cy="90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图片 6"/>
            <p:cNvPicPr>
              <a:picLocks noChangeAspect="1"/>
            </p:cNvPicPr>
            <p:nvPr/>
          </p:nvPicPr>
          <p:blipFill>
            <a:blip r:embed="rId3">
              <a:extLst>
                <a:ext uri="{28A0092B-C50C-407E-A947-70E740481C1C}">
                  <a14:useLocalDpi xmlns:a14="http://schemas.microsoft.com/office/drawing/2010/main" val="0"/>
                </a:ext>
              </a:extLst>
            </a:blip>
            <a:srcRect t="47261" b="43152"/>
            <a:stretch>
              <a:fillRect/>
            </a:stretch>
          </p:blipFill>
          <p:spPr bwMode="auto">
            <a:xfrm>
              <a:off x="623392" y="4509120"/>
              <a:ext cx="103251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7"/>
            <p:cNvPicPr>
              <a:picLocks noChangeAspect="1"/>
            </p:cNvPicPr>
            <p:nvPr/>
          </p:nvPicPr>
          <p:blipFill>
            <a:blip r:embed="rId3">
              <a:extLst>
                <a:ext uri="{28A0092B-C50C-407E-A947-70E740481C1C}">
                  <a14:useLocalDpi xmlns:a14="http://schemas.microsoft.com/office/drawing/2010/main" val="0"/>
                </a:ext>
              </a:extLst>
            </a:blip>
            <a:srcRect t="84627"/>
            <a:stretch>
              <a:fillRect/>
            </a:stretch>
          </p:blipFill>
          <p:spPr bwMode="auto">
            <a:xfrm>
              <a:off x="623392" y="5014393"/>
              <a:ext cx="10325100" cy="80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5">
            <a:extLst>
              <a:ext uri="{FF2B5EF4-FFF2-40B4-BE49-F238E27FC236}">
                <a16:creationId xmlns:a16="http://schemas.microsoft.com/office/drawing/2014/main" id="{649A5A6D-E65D-48F2-943D-80CF0AB1A6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8532" y="136625"/>
            <a:ext cx="4166240" cy="32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24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8487" y="11208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神经元</a:t>
            </a:r>
            <a:endParaRPr altLang="zh-CN" dirty="0">
              <a:latin typeface="黑体" panose="02010609060101010101" pitchFamily="49" charset="-122"/>
              <a:ea typeface="黑体" panose="02010609060101010101" pitchFamily="49" charset="-122"/>
            </a:endParaRPr>
          </a:p>
        </p:txBody>
      </p:sp>
      <p:pic>
        <p:nvPicPr>
          <p:cNvPr id="21507"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9597" y="1107281"/>
            <a:ext cx="2767013" cy="222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371" y="4092015"/>
            <a:ext cx="7212806" cy="175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9973" y="998935"/>
            <a:ext cx="4650581"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301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组合 5"/>
          <p:cNvGrpSpPr>
            <a:grpSpLocks/>
          </p:cNvGrpSpPr>
          <p:nvPr/>
        </p:nvGrpSpPr>
        <p:grpSpPr bwMode="auto">
          <a:xfrm>
            <a:off x="57964" y="256789"/>
            <a:ext cx="8631989" cy="6049417"/>
            <a:chOff x="1271464" y="188640"/>
            <a:chExt cx="8424936" cy="5627826"/>
          </a:xfrm>
        </p:grpSpPr>
        <p:pic>
          <p:nvPicPr>
            <p:cNvPr id="56323" name="图片 1"/>
            <p:cNvPicPr>
              <a:picLocks noChangeAspect="1"/>
            </p:cNvPicPr>
            <p:nvPr/>
          </p:nvPicPr>
          <p:blipFill>
            <a:blip r:embed="rId2">
              <a:extLst>
                <a:ext uri="{28A0092B-C50C-407E-A947-70E740481C1C}">
                  <a14:useLocalDpi xmlns:a14="http://schemas.microsoft.com/office/drawing/2010/main" val="0"/>
                </a:ext>
              </a:extLst>
            </a:blip>
            <a:srcRect b="66727"/>
            <a:stretch>
              <a:fillRect/>
            </a:stretch>
          </p:blipFill>
          <p:spPr bwMode="auto">
            <a:xfrm>
              <a:off x="1271464" y="188640"/>
              <a:ext cx="842493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9"/>
            <p:cNvPicPr>
              <a:picLocks noChangeAspect="1"/>
            </p:cNvPicPr>
            <p:nvPr/>
          </p:nvPicPr>
          <p:blipFill>
            <a:blip r:embed="rId2">
              <a:extLst>
                <a:ext uri="{28A0092B-C50C-407E-A947-70E740481C1C}">
                  <a14:useLocalDpi xmlns:a14="http://schemas.microsoft.com/office/drawing/2010/main" val="0"/>
                </a:ext>
              </a:extLst>
            </a:blip>
            <a:srcRect t="43600"/>
            <a:stretch>
              <a:fillRect/>
            </a:stretch>
          </p:blipFill>
          <p:spPr bwMode="auto">
            <a:xfrm>
              <a:off x="1271464" y="2276872"/>
              <a:ext cx="8424936" cy="353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5">
            <a:extLst>
              <a:ext uri="{FF2B5EF4-FFF2-40B4-BE49-F238E27FC236}">
                <a16:creationId xmlns:a16="http://schemas.microsoft.com/office/drawing/2014/main" id="{D1B81F0A-9871-4F9F-9934-E67A5C239E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0976" y="1163735"/>
            <a:ext cx="3548977" cy="280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730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717" y="308379"/>
            <a:ext cx="8064642" cy="508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749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3"/>
          <p:cNvPicPr>
            <a:picLocks noChangeAspect="1"/>
          </p:cNvPicPr>
          <p:nvPr/>
        </p:nvPicPr>
        <p:blipFill>
          <a:blip r:embed="rId2">
            <a:extLst>
              <a:ext uri="{28A0092B-C50C-407E-A947-70E740481C1C}">
                <a14:useLocalDpi xmlns:a14="http://schemas.microsoft.com/office/drawing/2010/main" val="0"/>
              </a:ext>
            </a:extLst>
          </a:blip>
          <a:srcRect b="29730"/>
          <a:stretch>
            <a:fillRect/>
          </a:stretch>
        </p:blipFill>
        <p:spPr bwMode="auto">
          <a:xfrm>
            <a:off x="335487" y="1128434"/>
            <a:ext cx="8647982" cy="32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915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80" y="0"/>
            <a:ext cx="621149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468" y="3140492"/>
            <a:ext cx="6695850" cy="330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92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147" y="944166"/>
            <a:ext cx="7472363" cy="166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7879" y="2726531"/>
            <a:ext cx="2593181"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494" y="2996804"/>
            <a:ext cx="2821781"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07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617" y="2614"/>
            <a:ext cx="3990097" cy="7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7369" y="1338878"/>
            <a:ext cx="6802326" cy="518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2929" y="984647"/>
            <a:ext cx="2966930" cy="44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693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79" y="213788"/>
            <a:ext cx="7595292" cy="542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74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6749" y="1652941"/>
            <a:ext cx="8947251" cy="36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这样误差反向传播法就完成了，最后再把更新的权值重新计算，不停地迭代。</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spcBef>
                <a:spcPts val="1350"/>
              </a:spcBef>
              <a:buClr>
                <a:schemeClr val="accent1"/>
              </a:buClr>
              <a:buFont typeface="Wingdings" panose="05000000000000000000" pitchFamily="2" charset="2"/>
              <a:buChar char="p"/>
              <a:defRPr/>
            </a:pPr>
            <a:endParaRPr lang="en-US" altLang="zh-CN" sz="2000" b="1" dirty="0">
              <a:latin typeface="黑体" panose="02010609060101010101" pitchFamily="49" charset="-122"/>
              <a:ea typeface="黑体" panose="02010609060101010101" pitchFamily="49" charset="-122"/>
            </a:endParaRPr>
          </a:p>
          <a:p>
            <a:pPr marL="342900" indent="-342900">
              <a:lnSpc>
                <a:spcPct val="150000"/>
              </a:lnSpc>
              <a:spcBef>
                <a:spcPts val="1350"/>
              </a:spcBef>
              <a:buClr>
                <a:schemeClr val="accent1"/>
              </a:buClr>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在这个例子中第一次迭代之后，总误差</a:t>
            </a:r>
            <a:r>
              <a:rPr lang="en-US" altLang="zh-CN" sz="2000" b="1" dirty="0">
                <a:latin typeface="黑体" panose="02010609060101010101" pitchFamily="49" charset="-122"/>
                <a:ea typeface="黑体" panose="02010609060101010101" pitchFamily="49" charset="-122"/>
              </a:rPr>
              <a:t>E(total)</a:t>
            </a:r>
            <a:r>
              <a:rPr lang="zh-CN" altLang="en-US" sz="2000" b="1" dirty="0">
                <a:latin typeface="黑体" panose="02010609060101010101" pitchFamily="49" charset="-122"/>
                <a:ea typeface="黑体" panose="02010609060101010101" pitchFamily="49" charset="-122"/>
              </a:rPr>
              <a:t>由</a:t>
            </a:r>
            <a:r>
              <a:rPr lang="en-US" altLang="zh-CN" sz="2000" b="1" dirty="0">
                <a:latin typeface="黑体" panose="02010609060101010101" pitchFamily="49" charset="-122"/>
                <a:ea typeface="黑体" panose="02010609060101010101" pitchFamily="49" charset="-122"/>
              </a:rPr>
              <a:t>0.298371109</a:t>
            </a:r>
            <a:r>
              <a:rPr lang="zh-CN" altLang="en-US" sz="2000" b="1" dirty="0">
                <a:latin typeface="黑体" panose="02010609060101010101" pitchFamily="49" charset="-122"/>
                <a:ea typeface="黑体" panose="02010609060101010101" pitchFamily="49" charset="-122"/>
              </a:rPr>
              <a:t>下降至</a:t>
            </a:r>
            <a:r>
              <a:rPr lang="en-US" altLang="zh-CN" sz="2000" b="1" dirty="0">
                <a:latin typeface="黑体" panose="02010609060101010101" pitchFamily="49" charset="-122"/>
                <a:ea typeface="黑体" panose="02010609060101010101" pitchFamily="49" charset="-122"/>
              </a:rPr>
              <a:t>0.291027924</a:t>
            </a:r>
            <a:r>
              <a:rPr lang="zh-CN" altLang="en-US" sz="2000" b="1" dirty="0">
                <a:latin typeface="黑体" panose="02010609060101010101" pitchFamily="49" charset="-122"/>
                <a:ea typeface="黑体" panose="02010609060101010101" pitchFamily="49" charset="-122"/>
              </a:rPr>
              <a:t>。迭代</a:t>
            </a:r>
            <a:r>
              <a:rPr lang="en-US" altLang="zh-CN" sz="2000" b="1" dirty="0">
                <a:latin typeface="黑体" panose="02010609060101010101" pitchFamily="49" charset="-122"/>
                <a:ea typeface="黑体" panose="02010609060101010101" pitchFamily="49" charset="-122"/>
              </a:rPr>
              <a:t>10000</a:t>
            </a:r>
            <a:r>
              <a:rPr lang="zh-CN" altLang="en-US" sz="2000" b="1" dirty="0">
                <a:latin typeface="黑体" panose="02010609060101010101" pitchFamily="49" charset="-122"/>
                <a:ea typeface="黑体" panose="02010609060101010101" pitchFamily="49" charset="-122"/>
              </a:rPr>
              <a:t>次后，总误差为</a:t>
            </a:r>
            <a:r>
              <a:rPr lang="en-US" altLang="zh-CN" sz="2000" b="1" dirty="0">
                <a:latin typeface="黑体" panose="02010609060101010101" pitchFamily="49" charset="-122"/>
                <a:ea typeface="黑体" panose="02010609060101010101" pitchFamily="49" charset="-122"/>
              </a:rPr>
              <a:t>0.000035085</a:t>
            </a:r>
            <a:r>
              <a:rPr lang="zh-CN" altLang="en-US" sz="2000" b="1" dirty="0">
                <a:latin typeface="黑体" panose="02010609060101010101" pitchFamily="49" charset="-122"/>
                <a:ea typeface="黑体" panose="02010609060101010101" pitchFamily="49" charset="-122"/>
              </a:rPr>
              <a:t>，输出为</a:t>
            </a:r>
            <a:r>
              <a:rPr lang="en-US" altLang="zh-CN" sz="2000" b="1" dirty="0">
                <a:solidFill>
                  <a:srgbClr val="C00000"/>
                </a:solidFill>
                <a:latin typeface="黑体" panose="02010609060101010101" pitchFamily="49" charset="-122"/>
                <a:ea typeface="黑体" panose="02010609060101010101" pitchFamily="49" charset="-122"/>
              </a:rPr>
              <a:t>[0.015912196,0.984065734</a:t>
            </a:r>
            <a:r>
              <a:rPr lang="en-US" altLang="zh-CN" sz="2000" b="1" dirty="0">
                <a:solidFill>
                  <a:srgbClr val="FF0000"/>
                </a:solidFill>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原输出为</a:t>
            </a:r>
            <a:r>
              <a:rPr lang="en-US" altLang="zh-CN" sz="2000" b="1" dirty="0">
                <a:solidFill>
                  <a:srgbClr val="C00000"/>
                </a:solidFill>
                <a:latin typeface="黑体" panose="02010609060101010101" pitchFamily="49" charset="-122"/>
                <a:ea typeface="黑体" panose="02010609060101010101" pitchFamily="49" charset="-122"/>
              </a:rPr>
              <a:t>[0.01,0.99</a:t>
            </a:r>
            <a:r>
              <a:rPr lang="en-US" altLang="zh-CN" sz="2000" b="1" dirty="0">
                <a:solidFill>
                  <a:srgbClr val="FF0000"/>
                </a:solidFill>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证明效果还是不错的。</a:t>
            </a:r>
          </a:p>
        </p:txBody>
      </p:sp>
      <p:sp>
        <p:nvSpPr>
          <p:cNvPr id="5" name="标题 1"/>
          <p:cNvSpPr>
            <a:spLocks noGrp="1"/>
          </p:cNvSpPr>
          <p:nvPr>
            <p:ph type="title"/>
          </p:nvPr>
        </p:nvSpPr>
        <p:spPr>
          <a:xfrm>
            <a:off x="196749" y="270900"/>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迭代优化</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13241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误差逆传播算法</a:t>
            </a:r>
          </a:p>
        </p:txBody>
      </p:sp>
      <p:sp>
        <p:nvSpPr>
          <p:cNvPr id="3" name="内容占位符 2"/>
          <p:cNvSpPr>
            <a:spLocks noGrp="1"/>
          </p:cNvSpPr>
          <p:nvPr>
            <p:ph idx="1"/>
          </p:nvPr>
        </p:nvSpPr>
        <p:spPr/>
        <p:txBody>
          <a:bodyPr/>
          <a:lstStyle/>
          <a:p>
            <a:pPr marL="342900" indent="-342900">
              <a:lnSpc>
                <a:spcPct val="100000"/>
              </a:lnSpc>
            </a:pPr>
            <a:r>
              <a:rPr lang="zh-CN" altLang="en-US" b="1" dirty="0">
                <a:solidFill>
                  <a:schemeClr val="tx2"/>
                </a:solidFill>
                <a:latin typeface="黑体" panose="02010609060101010101" pitchFamily="49" charset="-122"/>
                <a:ea typeface="黑体" panose="02010609060101010101" pitchFamily="49" charset="-122"/>
              </a:rPr>
              <a:t>标准 </a:t>
            </a:r>
            <a:r>
              <a:rPr lang="en-US" altLang="zh-CN" b="1" dirty="0">
                <a:solidFill>
                  <a:schemeClr val="tx2"/>
                </a:solidFill>
                <a:latin typeface="黑体" panose="02010609060101010101" pitchFamily="49" charset="-122"/>
                <a:ea typeface="黑体" panose="02010609060101010101" pitchFamily="49" charset="-122"/>
              </a:rPr>
              <a:t>BP </a:t>
            </a:r>
            <a:r>
              <a:rPr lang="zh-CN" altLang="en-US" b="1" dirty="0">
                <a:solidFill>
                  <a:schemeClr val="tx2"/>
                </a:solidFill>
                <a:latin typeface="黑体" panose="02010609060101010101" pitchFamily="49" charset="-122"/>
                <a:ea typeface="黑体" panose="02010609060101010101" pitchFamily="49" charset="-122"/>
              </a:rPr>
              <a:t>算法</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solidFill>
                  <a:srgbClr val="FF0000"/>
                </a:solidFill>
                <a:latin typeface="黑体" panose="02010609060101010101" pitchFamily="49" charset="-122"/>
                <a:ea typeface="黑体" panose="02010609060101010101" pitchFamily="49" charset="-122"/>
              </a:rPr>
              <a:t>每次针对单个训练样例更新权值与阈值</a:t>
            </a:r>
            <a:r>
              <a:rPr lang="en-US" altLang="zh-CN" sz="2000" b="1" dirty="0">
                <a:latin typeface="黑体" panose="02010609060101010101" pitchFamily="49" charset="-122"/>
                <a:ea typeface="黑体" panose="02010609060101010101" pitchFamily="49" charset="-122"/>
              </a:rPr>
              <a:t>.  </a:t>
            </a:r>
          </a:p>
          <a:p>
            <a:pPr marL="342900" indent="-342900">
              <a:buFont typeface="Wingdings" panose="05000000000000000000" pitchFamily="2" charset="2"/>
              <a:buChar char="l"/>
            </a:pPr>
            <a:r>
              <a:rPr lang="zh-CN" altLang="en-US" sz="2000" b="1" dirty="0">
                <a:solidFill>
                  <a:srgbClr val="FF0000"/>
                </a:solidFill>
                <a:latin typeface="黑体" panose="02010609060101010101" pitchFamily="49" charset="-122"/>
                <a:ea typeface="黑体" panose="02010609060101010101" pitchFamily="49" charset="-122"/>
              </a:rPr>
              <a:t>参数更新频繁</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不同样例可能抵消</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需要多次迭代</a:t>
            </a:r>
            <a:r>
              <a:rPr lang="en-US" altLang="zh-CN" sz="2000" b="1" dirty="0">
                <a:latin typeface="黑体" panose="02010609060101010101" pitchFamily="49" charset="-122"/>
                <a:ea typeface="黑体" panose="02010609060101010101" pitchFamily="49" charset="-122"/>
              </a:rPr>
              <a:t>. </a:t>
            </a:r>
          </a:p>
          <a:p>
            <a:pPr marL="342900" indent="-342900">
              <a:lnSpc>
                <a:spcPct val="100000"/>
              </a:lnSpc>
            </a:pPr>
            <a:r>
              <a:rPr lang="zh-CN" altLang="en-US" b="1" dirty="0">
                <a:solidFill>
                  <a:schemeClr val="tx2"/>
                </a:solidFill>
                <a:latin typeface="黑体" panose="02010609060101010101" pitchFamily="49" charset="-122"/>
                <a:ea typeface="黑体" panose="02010609060101010101" pitchFamily="49" charset="-122"/>
              </a:rPr>
              <a:t>累计 </a:t>
            </a:r>
            <a:r>
              <a:rPr lang="en-US" altLang="zh-CN" b="1" dirty="0">
                <a:solidFill>
                  <a:schemeClr val="tx2"/>
                </a:solidFill>
                <a:latin typeface="黑体" panose="02010609060101010101" pitchFamily="49" charset="-122"/>
                <a:ea typeface="黑体" panose="02010609060101010101" pitchFamily="49" charset="-122"/>
              </a:rPr>
              <a:t>BP </a:t>
            </a:r>
            <a:r>
              <a:rPr lang="zh-CN" altLang="en-US" b="1" dirty="0">
                <a:solidFill>
                  <a:schemeClr val="tx2"/>
                </a:solidFill>
                <a:latin typeface="黑体" panose="02010609060101010101" pitchFamily="49" charset="-122"/>
                <a:ea typeface="黑体" panose="02010609060101010101" pitchFamily="49" charset="-122"/>
              </a:rPr>
              <a:t>算法</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其优化的目标是最小化整个训练集上的累计误差</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2000" b="1" dirty="0">
              <a:solidFill>
                <a:srgbClr val="FF0000"/>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solidFill>
                  <a:srgbClr val="FF0000"/>
                </a:solidFill>
                <a:latin typeface="黑体" panose="02010609060101010101" pitchFamily="49" charset="-122"/>
                <a:ea typeface="黑体" panose="02010609060101010101" pitchFamily="49" charset="-122"/>
              </a:rPr>
              <a:t>读取整个训练集一遍才对参数进行更新</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参数更新频率较低</a:t>
            </a:r>
            <a:r>
              <a:rPr lang="en-US" altLang="zh-CN" sz="2000" b="1" dirty="0">
                <a:latin typeface="黑体" panose="02010609060101010101" pitchFamily="49" charset="-122"/>
                <a:ea typeface="黑体" panose="02010609060101010101" pitchFamily="49" charset="-122"/>
              </a:rPr>
              <a:t>. </a:t>
            </a:r>
          </a:p>
          <a:p>
            <a:pPr marL="342900" indent="-342900">
              <a:lnSpc>
                <a:spcPct val="100000"/>
              </a:lnSpc>
            </a:pPr>
            <a:r>
              <a:rPr lang="zh-CN" altLang="en-US" b="1" dirty="0">
                <a:solidFill>
                  <a:schemeClr val="tx2"/>
                </a:solidFill>
                <a:latin typeface="黑体" panose="02010609060101010101" pitchFamily="49" charset="-122"/>
                <a:ea typeface="黑体" panose="02010609060101010101" pitchFamily="49" charset="-122"/>
              </a:rPr>
              <a:t>实际应用</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但在很多任务中</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累计误差下降到一定程度后</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进一步下降会非常缓慢</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这时标准</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算法往往会获得较好的解</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尤其当训练集非常大时效果更明显</a:t>
            </a:r>
            <a:r>
              <a:rPr lang="en-US" altLang="zh-CN" sz="2000" b="1" dirty="0">
                <a:latin typeface="黑体" panose="02010609060101010101" pitchFamily="49" charset="-122"/>
                <a:ea typeface="黑体" panose="02010609060101010101" pitchFamily="49" charset="-122"/>
              </a:rPr>
              <a:t>. </a:t>
            </a:r>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nvGraphicFramePr>
        <p:xfrm>
          <a:off x="3143481" y="3403202"/>
          <a:ext cx="2215829" cy="444534"/>
        </p:xfrm>
        <a:graphic>
          <a:graphicData uri="http://schemas.openxmlformats.org/presentationml/2006/ole">
            <mc:AlternateContent xmlns:mc="http://schemas.openxmlformats.org/markup-compatibility/2006">
              <mc:Choice xmlns:v="urn:schemas-microsoft-com:vml" Requires="v">
                <p:oleObj spid="_x0000_s20604" name="Formula" r:id="rId3" imgW="1028880" imgH="205920" progId="Equation.Ribbit">
                  <p:embed/>
                </p:oleObj>
              </mc:Choice>
              <mc:Fallback>
                <p:oleObj name="Formula" r:id="rId3" imgW="1028880" imgH="205920" progId="Equation.Ribbit">
                  <p:embed/>
                  <p:pic>
                    <p:nvPicPr>
                      <p:cNvPr id="0" name=""/>
                      <p:cNvPicPr/>
                      <p:nvPr/>
                    </p:nvPicPr>
                    <p:blipFill>
                      <a:blip r:embed="rId4"/>
                      <a:stretch>
                        <a:fillRect/>
                      </a:stretch>
                    </p:blipFill>
                    <p:spPr>
                      <a:xfrm>
                        <a:off x="3143481" y="3403202"/>
                        <a:ext cx="2215829" cy="444534"/>
                      </a:xfrm>
                      <a:prstGeom prst="rect">
                        <a:avLst/>
                      </a:prstGeom>
                    </p:spPr>
                  </p:pic>
                </p:oleObj>
              </mc:Fallback>
            </mc:AlternateContent>
          </a:graphicData>
        </a:graphic>
      </p:graphicFrame>
    </p:spTree>
    <p:extLst>
      <p:ext uri="{BB962C8B-B14F-4D97-AF65-F5344CB8AC3E}">
        <p14:creationId xmlns:p14="http://schemas.microsoft.com/office/powerpoint/2010/main" val="2373205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误差逆传播算法</a:t>
            </a:r>
          </a:p>
        </p:txBody>
      </p:sp>
      <p:sp>
        <p:nvSpPr>
          <p:cNvPr id="3" name="内容占位符 2"/>
          <p:cNvSpPr>
            <a:spLocks noGrp="1"/>
          </p:cNvSpPr>
          <p:nvPr>
            <p:ph idx="1"/>
          </p:nvPr>
        </p:nvSpPr>
        <p:spPr/>
        <p:txBody>
          <a:bodyPr>
            <a:normAutofit fontScale="92500" lnSpcReduction="10000"/>
          </a:bodyPr>
          <a:lstStyle/>
          <a:p>
            <a:pPr marL="342900" indent="-342900">
              <a:lnSpc>
                <a:spcPct val="100000"/>
              </a:lnSpc>
            </a:pPr>
            <a:r>
              <a:rPr lang="zh-CN" altLang="en-US" b="1" dirty="0">
                <a:solidFill>
                  <a:schemeClr val="tx2"/>
                </a:solidFill>
                <a:latin typeface="黑体" panose="02010609060101010101" pitchFamily="49" charset="-122"/>
                <a:ea typeface="黑体" panose="02010609060101010101" pitchFamily="49" charset="-122"/>
              </a:rPr>
              <a:t>多层前馈网络表示能力</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10000"/>
              </a:lnSpc>
              <a:buNone/>
            </a:pPr>
            <a:r>
              <a:rPr lang="zh-CN" altLang="en-US" sz="2000" b="1" dirty="0">
                <a:latin typeface="黑体" panose="02010609060101010101" pitchFamily="49" charset="-122"/>
                <a:ea typeface="黑体" panose="02010609060101010101" pitchFamily="49" charset="-122"/>
              </a:rPr>
              <a:t>只需要</a:t>
            </a:r>
            <a:r>
              <a:rPr lang="zh-CN" altLang="en-US" sz="2000" b="1" dirty="0">
                <a:solidFill>
                  <a:srgbClr val="FF0000"/>
                </a:solidFill>
                <a:latin typeface="黑体" panose="02010609060101010101" pitchFamily="49" charset="-122"/>
                <a:ea typeface="黑体" panose="02010609060101010101" pitchFamily="49" charset="-122"/>
              </a:rPr>
              <a:t>一个</a:t>
            </a:r>
            <a:r>
              <a:rPr lang="zh-CN" altLang="en-US" sz="2000" b="1" dirty="0">
                <a:latin typeface="黑体" panose="02010609060101010101" pitchFamily="49" charset="-122"/>
                <a:ea typeface="黑体" panose="02010609060101010101" pitchFamily="49" charset="-122"/>
              </a:rPr>
              <a:t>包含</a:t>
            </a:r>
            <a:r>
              <a:rPr lang="zh-CN" altLang="en-US" sz="2000" b="1" dirty="0">
                <a:solidFill>
                  <a:srgbClr val="FF0000"/>
                </a:solidFill>
                <a:latin typeface="黑体" panose="02010609060101010101" pitchFamily="49" charset="-122"/>
                <a:ea typeface="黑体" panose="02010609060101010101" pitchFamily="49" charset="-122"/>
              </a:rPr>
              <a:t>足够多</a:t>
            </a:r>
            <a:r>
              <a:rPr lang="zh-CN" altLang="en-US" sz="2000" b="1" dirty="0">
                <a:latin typeface="黑体" panose="02010609060101010101" pitchFamily="49" charset="-122"/>
                <a:ea typeface="黑体" panose="02010609060101010101" pitchFamily="49" charset="-122"/>
              </a:rPr>
              <a:t>神经元的</a:t>
            </a:r>
            <a:r>
              <a:rPr lang="zh-CN" altLang="en-US" sz="2000" b="1" dirty="0">
                <a:solidFill>
                  <a:srgbClr val="FF0000"/>
                </a:solidFill>
                <a:latin typeface="黑体" panose="02010609060101010101" pitchFamily="49" charset="-122"/>
                <a:ea typeface="黑体" panose="02010609060101010101" pitchFamily="49" charset="-122"/>
              </a:rPr>
              <a:t>隐层</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多层前馈神经网络就能以任意精度逼近任意复杂度的连续函数</a:t>
            </a:r>
            <a:r>
              <a:rPr lang="en-US" altLang="zh-CN" sz="2000" b="1" dirty="0">
                <a:latin typeface="黑体" panose="02010609060101010101" pitchFamily="49" charset="-122"/>
                <a:ea typeface="黑体" panose="02010609060101010101" pitchFamily="49" charset="-122"/>
              </a:rPr>
              <a:t> </a:t>
            </a:r>
            <a:r>
              <a:rPr lang="en-US" altLang="zh-CN" sz="1700" b="1" dirty="0">
                <a:solidFill>
                  <a:srgbClr val="C00000"/>
                </a:solidFill>
                <a:latin typeface="黑体" panose="02010609060101010101" pitchFamily="49" charset="-122"/>
                <a:ea typeface="黑体" panose="02010609060101010101" pitchFamily="49" charset="-122"/>
              </a:rPr>
              <a:t>[</a:t>
            </a:r>
            <a:r>
              <a:rPr lang="en-US" altLang="zh-CN" sz="1700" b="1" dirty="0" err="1">
                <a:solidFill>
                  <a:srgbClr val="C00000"/>
                </a:solidFill>
                <a:latin typeface="黑体" panose="02010609060101010101" pitchFamily="49" charset="-122"/>
                <a:ea typeface="黑体" panose="02010609060101010101" pitchFamily="49" charset="-122"/>
              </a:rPr>
              <a:t>Hornik</a:t>
            </a:r>
            <a:r>
              <a:rPr lang="en-US" altLang="zh-CN" sz="1700" b="1" dirty="0">
                <a:solidFill>
                  <a:srgbClr val="C00000"/>
                </a:solidFill>
                <a:latin typeface="黑体" panose="02010609060101010101" pitchFamily="49" charset="-122"/>
                <a:ea typeface="黑体" panose="02010609060101010101" pitchFamily="49" charset="-122"/>
              </a:rPr>
              <a:t> et al. ,  1989]</a:t>
            </a:r>
            <a:endParaRPr lang="en-US" altLang="zh-CN" sz="1700" b="1" dirty="0">
              <a:latin typeface="黑体" panose="02010609060101010101" pitchFamily="49" charset="-122"/>
              <a:ea typeface="黑体" panose="02010609060101010101" pitchFamily="49" charset="-122"/>
            </a:endParaRPr>
          </a:p>
          <a:p>
            <a:pPr marL="342900" indent="-342900">
              <a:lnSpc>
                <a:spcPct val="110000"/>
              </a:lnSpc>
            </a:pPr>
            <a:r>
              <a:rPr lang="zh-CN" altLang="en-US" b="1" dirty="0">
                <a:solidFill>
                  <a:schemeClr val="tx2"/>
                </a:solidFill>
                <a:latin typeface="黑体" panose="02010609060101010101" pitchFamily="49" charset="-122"/>
                <a:ea typeface="黑体" panose="02010609060101010101" pitchFamily="49" charset="-122"/>
              </a:rPr>
              <a:t>多层前馈网络局限</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lnSpc>
                <a:spcPct val="110000"/>
              </a:lnSpc>
              <a:spcAft>
                <a:spcPts val="600"/>
              </a:spcAft>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神经网络由于强大的表示能力</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经常遭遇</a:t>
            </a:r>
            <a:r>
              <a:rPr lang="zh-CN" altLang="en-US" sz="2000" b="1" dirty="0">
                <a:solidFill>
                  <a:srgbClr val="FF0000"/>
                </a:solidFill>
                <a:latin typeface="黑体" panose="02010609060101010101" pitchFamily="49" charset="-122"/>
                <a:ea typeface="黑体" panose="02010609060101010101" pitchFamily="49" charset="-122"/>
              </a:rPr>
              <a:t>过拟合</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表现为：训练误差持续降低</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但测试误差却可能上升</a:t>
            </a:r>
            <a:endParaRPr lang="en-US" altLang="zh-CN" sz="2000" b="1" dirty="0">
              <a:latin typeface="黑体" panose="02010609060101010101" pitchFamily="49" charset="-122"/>
              <a:ea typeface="黑体" panose="02010609060101010101" pitchFamily="49" charset="-122"/>
            </a:endParaRPr>
          </a:p>
          <a:p>
            <a:pPr marL="342900" indent="-342900">
              <a:lnSpc>
                <a:spcPct val="110000"/>
              </a:lnSpc>
              <a:spcAft>
                <a:spcPts val="600"/>
              </a:spcAft>
              <a:buFont typeface="Wingdings" panose="05000000000000000000" pitchFamily="2" charset="2"/>
              <a:buChar char="l"/>
            </a:pPr>
            <a:r>
              <a:rPr lang="zh-CN" altLang="en-US" sz="2000" b="1" dirty="0">
                <a:solidFill>
                  <a:srgbClr val="FF0000"/>
                </a:solidFill>
                <a:latin typeface="黑体" panose="02010609060101010101" pitchFamily="49" charset="-122"/>
                <a:ea typeface="黑体" panose="02010609060101010101" pitchFamily="49" charset="-122"/>
              </a:rPr>
              <a:t>如何设置隐层神经元的个数</a:t>
            </a:r>
            <a:r>
              <a:rPr lang="zh-CN" altLang="en-US" sz="2000" b="1" dirty="0">
                <a:latin typeface="黑体" panose="02010609060101010101" pitchFamily="49" charset="-122"/>
                <a:ea typeface="黑体" panose="02010609060101010101" pitchFamily="49" charset="-122"/>
              </a:rPr>
              <a:t>仍然是个未决问题</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实际应用中通常使用“试错法”调整</a:t>
            </a:r>
            <a:endParaRPr lang="en-US" altLang="zh-CN" sz="2000" b="1" dirty="0">
              <a:latin typeface="黑体" panose="02010609060101010101" pitchFamily="49" charset="-122"/>
              <a:ea typeface="黑体" panose="02010609060101010101" pitchFamily="49" charset="-122"/>
            </a:endParaRPr>
          </a:p>
          <a:p>
            <a:pPr marL="342900" indent="-342900">
              <a:lnSpc>
                <a:spcPct val="120000"/>
              </a:lnSpc>
            </a:pPr>
            <a:r>
              <a:rPr lang="zh-CN" altLang="en-US" b="1" dirty="0">
                <a:solidFill>
                  <a:schemeClr val="tx2"/>
                </a:solidFill>
                <a:latin typeface="黑体" panose="02010609060101010101" pitchFamily="49" charset="-122"/>
                <a:ea typeface="黑体" panose="02010609060101010101" pitchFamily="49" charset="-122"/>
              </a:rPr>
              <a:t>缓解过拟合的策略</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spcBef>
                <a:spcPts val="600"/>
              </a:spcBef>
              <a:spcAft>
                <a:spcPts val="600"/>
              </a:spcAft>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早停</a:t>
            </a:r>
            <a:r>
              <a:rPr lang="zh-CN" altLang="en-US" sz="2000" b="1" dirty="0">
                <a:latin typeface="黑体" panose="02010609060101010101" pitchFamily="49" charset="-122"/>
                <a:ea typeface="黑体" panose="02010609060101010101" pitchFamily="49" charset="-122"/>
              </a:rPr>
              <a:t>：在训练过程中</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若训练误差降低</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但验证误差升高</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则停止训练</a:t>
            </a:r>
            <a:r>
              <a:rPr lang="en-US" altLang="zh-CN" sz="2000" b="1" dirty="0">
                <a:latin typeface="黑体" panose="02010609060101010101" pitchFamily="49" charset="-122"/>
                <a:ea typeface="黑体" panose="02010609060101010101" pitchFamily="49" charset="-122"/>
              </a:rPr>
              <a:t> </a:t>
            </a:r>
          </a:p>
          <a:p>
            <a:pPr marL="342900" indent="-342900">
              <a:lnSpc>
                <a:spcPct val="110000"/>
              </a:lnSpc>
              <a:spcBef>
                <a:spcPts val="600"/>
              </a:spcBef>
              <a:spcAft>
                <a:spcPts val="600"/>
              </a:spcAft>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正则化</a:t>
            </a:r>
            <a:r>
              <a:rPr lang="zh-CN" altLang="en-US" sz="2000" b="1" dirty="0">
                <a:latin typeface="黑体" panose="02010609060101010101" pitchFamily="49" charset="-122"/>
                <a:ea typeface="黑体" panose="02010609060101010101" pitchFamily="49" charset="-122"/>
              </a:rPr>
              <a:t>：在误差目标函数中增加一项描述网络复杂程度的部分</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例如连接权值与阈值的平方和</a:t>
            </a:r>
            <a:endParaRPr lang="en-US" altLang="zh-CN" sz="2000" b="1" dirty="0">
              <a:latin typeface="黑体" panose="02010609060101010101" pitchFamily="49" charset="-122"/>
              <a:ea typeface="黑体" panose="02010609060101010101" pitchFamily="49" charset="-122"/>
            </a:endParaRPr>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3417964" y="5513163"/>
            <a:ext cx="3663807" cy="862575"/>
          </a:xfrm>
          <a:prstGeom prst="rect">
            <a:avLst/>
          </a:prstGeom>
        </p:spPr>
      </p:pic>
      <p:sp>
        <p:nvSpPr>
          <p:cNvPr id="5" name="矩形 4"/>
          <p:cNvSpPr/>
          <p:nvPr/>
        </p:nvSpPr>
        <p:spPr>
          <a:xfrm>
            <a:off x="6312513" y="5461175"/>
            <a:ext cx="870257" cy="91456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561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548" y="106582"/>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神经元模型</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MP</a:t>
            </a:r>
            <a:r>
              <a:rPr lang="zh-CN" altLang="en-US" dirty="0">
                <a:latin typeface="黑体" panose="02010609060101010101" pitchFamily="49" charset="-122"/>
                <a:ea typeface="黑体" panose="02010609060101010101" pitchFamily="49" charset="-122"/>
              </a:rPr>
              <a:t>）</a:t>
            </a:r>
            <a:endParaRPr altLang="zh-CN" dirty="0">
              <a:latin typeface="黑体" panose="02010609060101010101" pitchFamily="49" charset="-122"/>
              <a:ea typeface="黑体" panose="02010609060101010101" pitchFamily="49" charset="-122"/>
            </a:endParaRPr>
          </a:p>
        </p:txBody>
      </p:sp>
      <p:sp>
        <p:nvSpPr>
          <p:cNvPr id="22531" name="内容占位符 2"/>
          <p:cNvSpPr>
            <a:spLocks noGrp="1"/>
          </p:cNvSpPr>
          <p:nvPr>
            <p:ph idx="1"/>
          </p:nvPr>
        </p:nvSpPr>
        <p:spPr>
          <a:xfrm>
            <a:off x="68462" y="1070733"/>
            <a:ext cx="4367273" cy="5216555"/>
          </a:xfrm>
        </p:spPr>
        <p:txBody>
          <a:bodyPr>
            <a:noAutofit/>
          </a:bodyPr>
          <a:lstStyle/>
          <a:p>
            <a:pPr eaLnBrk="1" hangingPunct="1">
              <a:lnSpc>
                <a:spcPct val="150000"/>
              </a:lnSpc>
              <a:buFont typeface="Wingdings" panose="05000000000000000000" pitchFamily="2" charset="2"/>
              <a:buChar char="l"/>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神经元模型</a:t>
            </a:r>
            <a:r>
              <a:rPr lang="en-US" altLang="zh-CN" sz="2000" b="1" dirty="0">
                <a:latin typeface="黑体" panose="02010609060101010101" pitchFamily="49" charset="-122"/>
                <a:ea typeface="黑体" panose="02010609060101010101" pitchFamily="49" charset="-122"/>
              </a:rPr>
              <a:t>(1943</a:t>
            </a:r>
            <a:r>
              <a:rPr altLang="en-US" sz="2000" b="1" dirty="0">
                <a:latin typeface="黑体" panose="02010609060101010101" pitchFamily="49" charset="-122"/>
                <a:ea typeface="黑体" panose="02010609060101010101" pitchFamily="49" charset="-122"/>
              </a:rPr>
              <a:t>年发明</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是一个包含输入，输出与计算功能的模型。输入可以类比为神经元的树突，而输出可以类比为神经元的轴突，计算则可以类比为细胞核。</a:t>
            </a: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一个典型的神经元模型：包含有</a:t>
            </a:r>
            <a:r>
              <a:rPr lang="en-US" altLang="zh-CN" sz="2000" b="1" dirty="0">
                <a:latin typeface="黑体" panose="02010609060101010101" pitchFamily="49" charset="-122"/>
                <a:ea typeface="黑体" panose="02010609060101010101" pitchFamily="49" charset="-122"/>
              </a:rPr>
              <a:t>3</a:t>
            </a:r>
            <a:r>
              <a:rPr altLang="en-US" sz="2000" b="1" dirty="0">
                <a:latin typeface="黑体" panose="02010609060101010101" pitchFamily="49" charset="-122"/>
                <a:ea typeface="黑体" panose="02010609060101010101" pitchFamily="49" charset="-122"/>
              </a:rPr>
              <a:t>个输入，</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个输出，以及</a:t>
            </a:r>
            <a:r>
              <a:rPr lang="en-US" altLang="zh-CN" sz="2000" b="1" dirty="0">
                <a:latin typeface="黑体" panose="02010609060101010101" pitchFamily="49" charset="-122"/>
                <a:ea typeface="黑体" panose="02010609060101010101" pitchFamily="49" charset="-122"/>
              </a:rPr>
              <a:t>2</a:t>
            </a:r>
            <a:r>
              <a:rPr altLang="en-US" sz="2000" b="1" dirty="0">
                <a:latin typeface="黑体" panose="02010609060101010101" pitchFamily="49" charset="-122"/>
                <a:ea typeface="黑体" panose="02010609060101010101" pitchFamily="49" charset="-122"/>
              </a:rPr>
              <a:t>个计算功能。注意中间的箭头线。这些线称为“连接”。每个连接上有一个“权值”。</a:t>
            </a:r>
          </a:p>
        </p:txBody>
      </p:sp>
      <p:pic>
        <p:nvPicPr>
          <p:cNvPr id="22532"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5735" y="2870957"/>
            <a:ext cx="4461757" cy="261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106582"/>
            <a:ext cx="1794272" cy="237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2344" y="106582"/>
            <a:ext cx="1663304" cy="237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240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455" y="212736"/>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Sklearn</a:t>
            </a:r>
            <a:r>
              <a:rPr altLang="en-US" dirty="0" err="1">
                <a:latin typeface="黑体" panose="02010609060101010101" pitchFamily="49" charset="-122"/>
                <a:ea typeface="黑体" panose="02010609060101010101" pitchFamily="49" charset="-122"/>
              </a:rPr>
              <a:t>神经网络</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254006" y="1382915"/>
            <a:ext cx="8833238" cy="3863579"/>
          </a:xfrm>
          <a:prstGeom prst="rect">
            <a:avLst/>
          </a:prstGeom>
        </p:spPr>
        <p:txBody>
          <a:bodyPr vert="horz" lIns="91440" tIns="46800" rIns="91440" bIns="45720" rtlCol="0">
            <a:normAutofit/>
          </a:bodyPr>
          <a:lstStyle/>
          <a:p>
            <a:pPr marL="342900" indent="-342900">
              <a:lnSpc>
                <a:spcPct val="150000"/>
              </a:lnSpc>
              <a:spcBef>
                <a:spcPts val="1000"/>
              </a:spcBef>
              <a:buClr>
                <a:schemeClr val="accent1"/>
              </a:buClr>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Times New Roman" panose="02020603050405020304" pitchFamily="18" charset="0"/>
              </a:rPr>
              <a:t>由于神经网络的特点，它在</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GPU</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上的表现比</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CPU</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好，但是</a:t>
            </a:r>
            <a:r>
              <a:rPr lang="en-US" altLang="zh-CN" sz="2200" b="1" dirty="0" err="1">
                <a:latin typeface="黑体" panose="02010609060101010101" pitchFamily="49" charset="-122"/>
                <a:ea typeface="黑体" panose="02010609060101010101" pitchFamily="49" charset="-122"/>
                <a:cs typeface="Times New Roman" panose="02020603050405020304" pitchFamily="18" charset="0"/>
              </a:rPr>
              <a:t>sklearn</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框架不支持</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GPU</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加速优化。如果想使用</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GPU</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和分布式模型，可以使用谷歌的</a:t>
            </a:r>
            <a:r>
              <a:rPr lang="en-US" altLang="zh-CN" sz="2200" b="1" dirty="0" err="1">
                <a:latin typeface="黑体" panose="02010609060101010101" pitchFamily="49" charset="-122"/>
                <a:ea typeface="黑体" panose="02010609060101010101" pitchFamily="49" charset="-122"/>
                <a:cs typeface="Times New Roman" panose="02020603050405020304" pitchFamily="18" charset="0"/>
              </a:rPr>
              <a:t>tensorflow</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框架</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顶尖的神经网络库</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 。</a:t>
            </a:r>
            <a:endParaRPr lang="en-US" altLang="zh-CN" sz="2200" b="1"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spcBef>
                <a:spcPts val="1000"/>
              </a:spcBef>
              <a:buClr>
                <a:schemeClr val="accent1"/>
              </a:buClr>
              <a:buSzPct val="120000"/>
              <a:buFont typeface="Wingdings" panose="05000000000000000000" pitchFamily="2" charset="2"/>
              <a:buChar char="p"/>
            </a:pPr>
            <a:endParaRPr lang="en-US" altLang="zh-CN" sz="2200" b="1"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spcBef>
                <a:spcPts val="1000"/>
              </a:spcBef>
              <a:buClr>
                <a:schemeClr val="accent1"/>
              </a:buClr>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Times New Roman" panose="02020603050405020304" pitchFamily="18" charset="0"/>
              </a:rPr>
              <a:t>一般情况下如果要使用神经网络进行分类</a:t>
            </a:r>
            <a:r>
              <a:rPr lang="en-US" altLang="zh-CN" sz="22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回归，建议使用</a:t>
            </a:r>
            <a:r>
              <a:rPr lang="en-US" altLang="zh-CN" sz="2200" b="1" dirty="0" err="1">
                <a:latin typeface="黑体" panose="02010609060101010101" pitchFamily="49" charset="-122"/>
                <a:ea typeface="黑体" panose="02010609060101010101" pitchFamily="49" charset="-122"/>
                <a:cs typeface="Times New Roman" panose="02020603050405020304" pitchFamily="18" charset="0"/>
              </a:rPr>
              <a:t>keras</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或者</a:t>
            </a:r>
            <a:r>
              <a:rPr lang="en-US" altLang="zh-CN" sz="2200" b="1" dirty="0" err="1">
                <a:latin typeface="黑体" panose="02010609060101010101" pitchFamily="49" charset="-122"/>
                <a:ea typeface="黑体" panose="02010609060101010101" pitchFamily="49" charset="-122"/>
                <a:cs typeface="Times New Roman" panose="02020603050405020304" pitchFamily="18" charset="0"/>
              </a:rPr>
              <a:t>pytorch</a:t>
            </a:r>
            <a:r>
              <a:rPr lang="zh-CN" altLang="en-US" sz="2200" b="1" dirty="0">
                <a:latin typeface="黑体" panose="02010609060101010101" pitchFamily="49" charset="-122"/>
                <a:ea typeface="黑体" panose="02010609060101010101" pitchFamily="49" charset="-122"/>
                <a:cs typeface="Times New Roman" panose="02020603050405020304" pitchFamily="18" charset="0"/>
              </a:rPr>
              <a:t>。高度封装，易上手，速度稍慢。</a:t>
            </a:r>
          </a:p>
        </p:txBody>
      </p:sp>
    </p:spTree>
    <p:extLst>
      <p:ext uri="{BB962C8B-B14F-4D97-AF65-F5344CB8AC3E}">
        <p14:creationId xmlns:p14="http://schemas.microsoft.com/office/powerpoint/2010/main" val="2186335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12" y="149675"/>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设计神经网络</a:t>
            </a:r>
            <a:endParaRPr altLang="zh-CN" dirty="0">
              <a:latin typeface="黑体" panose="02010609060101010101" pitchFamily="49" charset="-122"/>
              <a:ea typeface="黑体" panose="02010609060101010101" pitchFamily="49" charset="-122"/>
            </a:endParaRPr>
          </a:p>
        </p:txBody>
      </p:sp>
      <p:sp>
        <p:nvSpPr>
          <p:cNvPr id="5" name="矩形 4"/>
          <p:cNvSpPr/>
          <p:nvPr/>
        </p:nvSpPr>
        <p:spPr>
          <a:xfrm>
            <a:off x="260312" y="1382915"/>
            <a:ext cx="8770176" cy="4235915"/>
          </a:xfrm>
          <a:prstGeom prst="rect">
            <a:avLst/>
          </a:prstGeom>
        </p:spPr>
        <p:txBody>
          <a:bodyPr vert="horz" lIns="91440" tIns="46800" rIns="91440" bIns="45720" rtlCol="0">
            <a:normAutofit/>
          </a:bodyPr>
          <a:lstStyle/>
          <a:p>
            <a:pPr marL="342900" indent="-342900">
              <a:lnSpc>
                <a:spcPct val="110000"/>
              </a:lnSpc>
              <a:spcBef>
                <a:spcPts val="1000"/>
              </a:spcBef>
              <a:buClr>
                <a:schemeClr val="accent1"/>
              </a:buClr>
              <a:buSzPct val="120000"/>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使用神经网络训练数据之前，必须确定神经网络层数，以及每层单元个数</a:t>
            </a:r>
          </a:p>
          <a:p>
            <a:pPr marL="342900" indent="-342900">
              <a:lnSpc>
                <a:spcPct val="110000"/>
              </a:lnSpc>
              <a:spcBef>
                <a:spcPts val="1000"/>
              </a:spcBef>
              <a:buClr>
                <a:schemeClr val="accent1"/>
              </a:buClr>
              <a:buSzPct val="120000"/>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 特征向量在被传入输入层时通常被先标准化（</a:t>
            </a:r>
            <a:r>
              <a:rPr lang="en-US" altLang="zh-CN" sz="2000" b="1" dirty="0">
                <a:latin typeface="黑体" panose="02010609060101010101" pitchFamily="49" charset="-122"/>
                <a:ea typeface="黑体" panose="02010609060101010101" pitchFamily="49" charset="-122"/>
              </a:rPr>
              <a:t>normalize</a:t>
            </a:r>
            <a:r>
              <a:rPr lang="zh-CN"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0</a:t>
            </a:r>
            <a:r>
              <a:rPr lang="zh-CN"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之间</a:t>
            </a:r>
            <a:endParaRPr lang="en-US" altLang="zh-CN" sz="2000" b="1" dirty="0">
              <a:latin typeface="黑体" panose="02010609060101010101" pitchFamily="49" charset="-122"/>
              <a:ea typeface="黑体" panose="02010609060101010101" pitchFamily="49" charset="-122"/>
            </a:endParaRPr>
          </a:p>
          <a:p>
            <a:pPr marL="342900" indent="-342900">
              <a:lnSpc>
                <a:spcPct val="110000"/>
              </a:lnSpc>
              <a:spcBef>
                <a:spcPts val="1000"/>
              </a:spcBef>
              <a:buClr>
                <a:schemeClr val="accent1"/>
              </a:buClr>
              <a:buSzPct val="120000"/>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离散型变量可以被编码成每一个输入单元对应一个特征可能赋的值</a:t>
            </a:r>
          </a:p>
          <a:p>
            <a:pPr>
              <a:lnSpc>
                <a:spcPct val="110000"/>
              </a:lnSpc>
              <a:spcBef>
                <a:spcPts val="1000"/>
              </a:spcBef>
              <a:buClr>
                <a:schemeClr val="accent1"/>
              </a:buClr>
              <a:buSzPct val="120000"/>
            </a:pPr>
            <a:r>
              <a:rPr lang="zh-CN" altLang="en-US" sz="2000" b="1" dirty="0">
                <a:latin typeface="黑体" panose="02010609060101010101" pitchFamily="49" charset="-122"/>
                <a:ea typeface="黑体" panose="02010609060101010101" pitchFamily="49" charset="-122"/>
              </a:rPr>
              <a:t>  比如：特征</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可能取三个值（</a:t>
            </a:r>
            <a:r>
              <a:rPr lang="en-US" altLang="zh-CN" sz="2000" b="1" dirty="0">
                <a:latin typeface="黑体" panose="02010609060101010101" pitchFamily="49" charset="-122"/>
                <a:ea typeface="黑体" panose="02010609060101010101" pitchFamily="49" charset="-122"/>
              </a:rPr>
              <a:t>a0,a1,a2</a:t>
            </a:r>
            <a:r>
              <a:rPr lang="zh-CN" altLang="en-US" sz="2000" b="1" dirty="0">
                <a:latin typeface="黑体" panose="02010609060101010101" pitchFamily="49" charset="-122"/>
                <a:ea typeface="黑体" panose="02010609060101010101" pitchFamily="49" charset="-122"/>
              </a:rPr>
              <a:t>），可以使用三个输入单元来代表</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  如果</a:t>
            </a:r>
            <a:r>
              <a:rPr lang="en-US" altLang="zh-CN" sz="2000" b="1" dirty="0">
                <a:latin typeface="黑体" panose="02010609060101010101" pitchFamily="49" charset="-122"/>
                <a:ea typeface="黑体" panose="02010609060101010101" pitchFamily="49" charset="-122"/>
              </a:rPr>
              <a:t>A=a0,</a:t>
            </a:r>
            <a:r>
              <a:rPr lang="zh-CN" altLang="en-US" sz="2000" b="1" dirty="0">
                <a:latin typeface="黑体" panose="02010609060101010101" pitchFamily="49" charset="-122"/>
                <a:ea typeface="黑体" panose="02010609060101010101" pitchFamily="49" charset="-122"/>
              </a:rPr>
              <a:t>那么代表</a:t>
            </a:r>
            <a:r>
              <a:rPr lang="en-US" altLang="zh-CN" sz="2000" b="1" dirty="0">
                <a:latin typeface="黑体" panose="02010609060101010101" pitchFamily="49" charset="-122"/>
                <a:ea typeface="黑体" panose="02010609060101010101" pitchFamily="49" charset="-122"/>
              </a:rPr>
              <a:t>a0</a:t>
            </a:r>
            <a:r>
              <a:rPr lang="zh-CN" altLang="en-US" sz="2000" b="1" dirty="0">
                <a:latin typeface="黑体" panose="02010609060101010101" pitchFamily="49" charset="-122"/>
                <a:ea typeface="黑体" panose="02010609060101010101" pitchFamily="49" charset="-122"/>
              </a:rPr>
              <a:t>的单元值就取</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，其他取</a:t>
            </a:r>
            <a:r>
              <a:rPr lang="en-US" altLang="zh-CN" sz="2000" b="1" dirty="0">
                <a:latin typeface="黑体" panose="02010609060101010101" pitchFamily="49" charset="-122"/>
                <a:ea typeface="黑体" panose="02010609060101010101" pitchFamily="49" charset="-122"/>
              </a:rPr>
              <a:t>0;</a:t>
            </a:r>
            <a:r>
              <a:rPr lang="zh-CN" altLang="en-US" sz="2000" b="1" dirty="0">
                <a:latin typeface="黑体" panose="02010609060101010101" pitchFamily="49" charset="-122"/>
                <a:ea typeface="黑体" panose="02010609060101010101" pitchFamily="49" charset="-122"/>
              </a:rPr>
              <a:t> 如果</a:t>
            </a:r>
            <a:r>
              <a:rPr lang="en-US" altLang="zh-CN" sz="2000" b="1" dirty="0">
                <a:latin typeface="黑体" panose="02010609060101010101" pitchFamily="49" charset="-122"/>
                <a:ea typeface="黑体" panose="02010609060101010101" pitchFamily="49" charset="-122"/>
              </a:rPr>
              <a:t>A=a1,</a:t>
            </a:r>
            <a:r>
              <a:rPr lang="zh-CN" altLang="en-US" sz="2000" b="1" dirty="0">
                <a:latin typeface="黑体" panose="02010609060101010101" pitchFamily="49" charset="-122"/>
                <a:ea typeface="黑体" panose="02010609060101010101" pitchFamily="49" charset="-122"/>
              </a:rPr>
              <a:t>那么代表</a:t>
            </a:r>
            <a:r>
              <a:rPr lang="en-US" altLang="zh-CN" sz="2000" b="1" dirty="0">
                <a:latin typeface="黑体" panose="02010609060101010101" pitchFamily="49" charset="-122"/>
                <a:ea typeface="黑体" panose="02010609060101010101" pitchFamily="49" charset="-122"/>
              </a:rPr>
              <a:t>a1</a:t>
            </a:r>
            <a:r>
              <a:rPr lang="zh-CN" altLang="en-US" sz="2000" b="1" dirty="0">
                <a:latin typeface="黑体" panose="02010609060101010101" pitchFamily="49" charset="-122"/>
                <a:ea typeface="黑体" panose="02010609060101010101" pitchFamily="49" charset="-122"/>
              </a:rPr>
              <a:t>的单元值就取</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，其他取</a:t>
            </a:r>
            <a:r>
              <a:rPr lang="en-US" altLang="zh-CN" sz="2000" b="1" dirty="0">
                <a:latin typeface="黑体" panose="02010609060101010101" pitchFamily="49" charset="-122"/>
                <a:ea typeface="黑体" panose="02010609060101010101" pitchFamily="49" charset="-122"/>
              </a:rPr>
              <a:t>0</a:t>
            </a:r>
          </a:p>
        </p:txBody>
      </p:sp>
    </p:spTree>
    <p:extLst>
      <p:ext uri="{BB962C8B-B14F-4D97-AF65-F5344CB8AC3E}">
        <p14:creationId xmlns:p14="http://schemas.microsoft.com/office/powerpoint/2010/main" val="3752262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107" y="1282016"/>
            <a:ext cx="8805863" cy="3863579"/>
          </a:xfrm>
          <a:prstGeom prst="rect">
            <a:avLst/>
          </a:prstGeom>
        </p:spPr>
        <p:txBody>
          <a:bodyPr vert="horz" lIns="91440" tIns="46800" rIns="91440" bIns="45720" rtlCol="0">
            <a:normAutofit/>
          </a:bodyPr>
          <a:lstStyle/>
          <a:p>
            <a:pPr marL="342900" indent="-342900">
              <a:lnSpc>
                <a:spcPct val="110000"/>
              </a:lnSpc>
              <a:spcBef>
                <a:spcPts val="1000"/>
              </a:spcBef>
              <a:buClr>
                <a:schemeClr val="accent1"/>
              </a:buClr>
              <a:buSzPct val="120000"/>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神经网络即可以用来做分类问题，也可以解决回归问题。 对于分类问题，如果是</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类，可以用一个输出单元表示（</a:t>
            </a:r>
            <a:r>
              <a:rPr lang="en-US" altLang="zh-CN" sz="2000" b="1" dirty="0">
                <a:latin typeface="黑体" panose="02010609060101010101" pitchFamily="49" charset="-122"/>
                <a:ea typeface="黑体" panose="02010609060101010101" pitchFamily="49" charset="-122"/>
              </a:rPr>
              <a:t>0</a:t>
            </a:r>
            <a:r>
              <a:rPr lang="zh-CN"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分别代表</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类）， 如果多于两类，每一个类别用一个输出单元表示。所以输出层的单元数量通常等于类别的数量 。</a:t>
            </a:r>
          </a:p>
          <a:p>
            <a:pPr marL="342900" indent="-342900">
              <a:lnSpc>
                <a:spcPct val="110000"/>
              </a:lnSpc>
              <a:spcBef>
                <a:spcPts val="1000"/>
              </a:spcBef>
              <a:buClr>
                <a:schemeClr val="accent1"/>
              </a:buClr>
              <a:buSzPct val="120000"/>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 没有明确的规则来设计最好有多少个隐藏层，根据实验测试和误差，以及准确度来实验并改进。</a:t>
            </a:r>
            <a:endParaRPr lang="en-US" altLang="zh-CN" sz="2000" b="1" dirty="0">
              <a:latin typeface="黑体" panose="02010609060101010101" pitchFamily="49" charset="-122"/>
              <a:ea typeface="黑体" panose="02010609060101010101" pitchFamily="49" charset="-122"/>
            </a:endParaRPr>
          </a:p>
          <a:p>
            <a:pPr marL="342900" indent="-342900">
              <a:lnSpc>
                <a:spcPct val="110000"/>
              </a:lnSpc>
              <a:spcBef>
                <a:spcPts val="1000"/>
              </a:spcBef>
              <a:buClr>
                <a:schemeClr val="accent1"/>
              </a:buClr>
              <a:buSzPct val="120000"/>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初始化权重（</a:t>
            </a:r>
            <a:r>
              <a:rPr lang="en-US" altLang="zh-CN" sz="2000" b="1" dirty="0">
                <a:latin typeface="黑体" panose="02010609060101010101" pitchFamily="49" charset="-122"/>
                <a:ea typeface="黑体" panose="02010609060101010101" pitchFamily="49" charset="-122"/>
              </a:rPr>
              <a:t>weights</a:t>
            </a:r>
            <a:r>
              <a:rPr lang="zh-CN" altLang="en-US" sz="2000" b="1" dirty="0">
                <a:latin typeface="黑体" panose="02010609060101010101" pitchFamily="49" charset="-122"/>
                <a:ea typeface="黑体" panose="02010609060101010101" pitchFamily="49" charset="-122"/>
              </a:rPr>
              <a:t>）和偏置（</a:t>
            </a:r>
            <a:r>
              <a:rPr lang="en-US" altLang="zh-CN" sz="2000" b="1" dirty="0">
                <a:latin typeface="黑体" panose="02010609060101010101" pitchFamily="49" charset="-122"/>
                <a:ea typeface="黑体" panose="02010609060101010101" pitchFamily="49" charset="-122"/>
              </a:rPr>
              <a:t>bias</a:t>
            </a:r>
            <a:r>
              <a:rPr lang="zh-CN" altLang="en-US" sz="2000" b="1" dirty="0">
                <a:latin typeface="黑体" panose="02010609060101010101" pitchFamily="49" charset="-122"/>
                <a:ea typeface="黑体" panose="02010609060101010101" pitchFamily="49" charset="-122"/>
              </a:rPr>
              <a:t>）：随机初始化在</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到</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之间，或者</a:t>
            </a:r>
            <a:r>
              <a:rPr lang="en-US" altLang="zh-CN" sz="2000" b="1" dirty="0">
                <a:latin typeface="黑体" panose="02010609060101010101" pitchFamily="49" charset="-122"/>
                <a:ea typeface="黑体" panose="02010609060101010101" pitchFamily="49" charset="-122"/>
              </a:rPr>
              <a:t>-0.5</a:t>
            </a:r>
            <a:r>
              <a:rPr lang="zh-CN" altLang="en-US" sz="2000" b="1" dirty="0">
                <a:latin typeface="黑体" panose="02010609060101010101" pitchFamily="49" charset="-122"/>
                <a:ea typeface="黑体" panose="02010609060101010101" pitchFamily="49" charset="-122"/>
              </a:rPr>
              <a:t>到</a:t>
            </a:r>
            <a:r>
              <a:rPr lang="en-US" altLang="zh-CN" sz="2000" b="1" dirty="0">
                <a:latin typeface="黑体" panose="02010609060101010101" pitchFamily="49" charset="-122"/>
                <a:ea typeface="黑体" panose="02010609060101010101" pitchFamily="49" charset="-122"/>
              </a:rPr>
              <a:t>0.5</a:t>
            </a:r>
            <a:r>
              <a:rPr lang="zh-CN" altLang="en-US" sz="2000" b="1" dirty="0">
                <a:latin typeface="黑体" panose="02010609060101010101" pitchFamily="49" charset="-122"/>
                <a:ea typeface="黑体" panose="02010609060101010101" pitchFamily="49" charset="-122"/>
              </a:rPr>
              <a:t>之间，每个单元有一个偏置。</a:t>
            </a:r>
          </a:p>
        </p:txBody>
      </p:sp>
      <p:sp>
        <p:nvSpPr>
          <p:cNvPr id="6" name="标题 1"/>
          <p:cNvSpPr>
            <a:spLocks noGrp="1"/>
          </p:cNvSpPr>
          <p:nvPr>
            <p:ph type="title"/>
          </p:nvPr>
        </p:nvSpPr>
        <p:spPr>
          <a:xfrm>
            <a:off x="153107" y="23845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设计神经网络</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038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8332" y="1389221"/>
            <a:ext cx="8805863" cy="386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en-US" altLang="zh-CN" sz="2000" b="1" dirty="0" err="1">
                <a:latin typeface="黑体" panose="02010609060101010101" pitchFamily="49" charset="-122"/>
                <a:ea typeface="黑体" panose="02010609060101010101" pitchFamily="49" charset="-122"/>
              </a:rPr>
              <a:t>Sklearn</a:t>
            </a:r>
            <a:r>
              <a:rPr lang="zh-CN" altLang="en-US" sz="2000" b="1" dirty="0">
                <a:latin typeface="黑体" panose="02010609060101010101" pitchFamily="49" charset="-122"/>
                <a:ea typeface="黑体" panose="02010609060101010101" pitchFamily="49" charset="-122"/>
              </a:rPr>
              <a:t>中神经网络</a:t>
            </a:r>
          </a:p>
          <a:p>
            <a:pPr marL="685800" lvl="1" indent="-342900">
              <a:lnSpc>
                <a:spcPct val="150000"/>
              </a:lnSpc>
              <a:spcBef>
                <a:spcPts val="1350"/>
              </a:spcBef>
              <a:buClr>
                <a:schemeClr val="accent1"/>
              </a:buClr>
              <a:buFont typeface="Wingdings" panose="05000000000000000000" pitchFamily="2" charset="2"/>
              <a:buChar char="p"/>
              <a:defRPr/>
            </a:pPr>
            <a:r>
              <a:rPr lang="en-US" altLang="zh-CN" sz="2000" b="1" dirty="0" err="1" smtClean="0">
                <a:latin typeface="黑体" panose="02010609060101010101" pitchFamily="49" charset="-122"/>
                <a:ea typeface="黑体" panose="02010609060101010101" pitchFamily="49" charset="-122"/>
              </a:rPr>
              <a:t>neural_network.BernouliRBM</a:t>
            </a:r>
            <a:r>
              <a:rPr lang="en-US" altLang="zh-CN" sz="2000" b="1" dirty="0" smtClean="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伯努利受限玻尔兹曼</a:t>
            </a:r>
            <a:r>
              <a:rPr lang="zh-CN" altLang="en-US" sz="2000" dirty="0" smtClean="0">
                <a:latin typeface="黑体" panose="02010609060101010101" pitchFamily="49" charset="-122"/>
                <a:ea typeface="黑体" panose="02010609060101010101" pitchFamily="49" charset="-122"/>
              </a:rPr>
              <a:t>机）</a:t>
            </a:r>
            <a:r>
              <a:rPr lang="zh-CN" altLang="en-US" sz="2000" b="1" dirty="0" smtClean="0">
                <a:latin typeface="黑体" panose="02010609060101010101" pitchFamily="49" charset="-122"/>
                <a:ea typeface="黑体" panose="02010609060101010101" pitchFamily="49" charset="-122"/>
              </a:rPr>
              <a:t> </a:t>
            </a:r>
            <a:endParaRPr lang="en-US" altLang="zh-CN" sz="2000" b="1" dirty="0">
              <a:latin typeface="黑体" panose="02010609060101010101" pitchFamily="49" charset="-122"/>
              <a:ea typeface="黑体" panose="02010609060101010101" pitchFamily="49" charset="-122"/>
            </a:endParaRPr>
          </a:p>
          <a:p>
            <a:pPr marL="685800" lvl="1" indent="-342900">
              <a:lnSpc>
                <a:spcPct val="150000"/>
              </a:lnSpc>
              <a:spcBef>
                <a:spcPts val="1350"/>
              </a:spcBef>
              <a:buClr>
                <a:schemeClr val="accent1"/>
              </a:buClr>
              <a:buFont typeface="Wingdings" panose="05000000000000000000" pitchFamily="2" charset="2"/>
              <a:buChar char="p"/>
              <a:defRPr/>
            </a:pPr>
            <a:r>
              <a:rPr lang="en-US" altLang="zh-CN" sz="2000" b="1" dirty="0">
                <a:solidFill>
                  <a:srgbClr val="C00000"/>
                </a:solidFill>
                <a:latin typeface="黑体" panose="02010609060101010101" pitchFamily="49" charset="-122"/>
                <a:ea typeface="黑体" panose="02010609060101010101" pitchFamily="49" charset="-122"/>
              </a:rPr>
              <a:t>neural_network.MLPClassifier</a:t>
            </a:r>
          </a:p>
          <a:p>
            <a:pPr marL="685800" lvl="1" indent="-342900">
              <a:lnSpc>
                <a:spcPct val="150000"/>
              </a:lnSpc>
              <a:spcBef>
                <a:spcPts val="1350"/>
              </a:spcBef>
              <a:buClr>
                <a:schemeClr val="accent1"/>
              </a:buClr>
              <a:buFont typeface="Wingdings" panose="05000000000000000000" pitchFamily="2" charset="2"/>
              <a:buChar char="p"/>
              <a:defRPr/>
            </a:pPr>
            <a:r>
              <a:rPr lang="en-US" altLang="zh-CN" sz="2000" b="1" dirty="0" err="1">
                <a:latin typeface="黑体" panose="02010609060101010101" pitchFamily="49" charset="-122"/>
                <a:ea typeface="黑体" panose="02010609060101010101" pitchFamily="49" charset="-122"/>
              </a:rPr>
              <a:t>neural_network.MLPRgression</a:t>
            </a:r>
            <a:r>
              <a:rPr lang="en-US" altLang="zh-CN" sz="2000" b="1" dirty="0">
                <a:latin typeface="黑体" panose="02010609060101010101" pitchFamily="49" charset="-122"/>
                <a:ea typeface="黑体" panose="02010609060101010101" pitchFamily="49" charset="-122"/>
              </a:rPr>
              <a:t> </a:t>
            </a:r>
            <a:endParaRPr lang="zh-CN" altLang="en-US" sz="2000" b="1" dirty="0">
              <a:latin typeface="黑体" panose="02010609060101010101" pitchFamily="49" charset="-122"/>
              <a:ea typeface="黑体" panose="02010609060101010101" pitchFamily="49" charset="-122"/>
            </a:endParaRPr>
          </a:p>
        </p:txBody>
      </p:sp>
      <p:sp>
        <p:nvSpPr>
          <p:cNvPr id="4" name="标题 1"/>
          <p:cNvSpPr txBox="1">
            <a:spLocks/>
          </p:cNvSpPr>
          <p:nvPr/>
        </p:nvSpPr>
        <p:spPr>
          <a:xfrm>
            <a:off x="178332" y="24824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神经网络</a:t>
            </a:r>
          </a:p>
        </p:txBody>
      </p:sp>
    </p:spTree>
    <p:extLst>
      <p:ext uri="{BB962C8B-B14F-4D97-AF65-F5344CB8AC3E}">
        <p14:creationId xmlns:p14="http://schemas.microsoft.com/office/powerpoint/2010/main" val="3038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79306"/>
            <a:ext cx="9021090" cy="519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33404" y="679306"/>
            <a:ext cx="4939484" cy="2603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extLst>
      <p:ext uri="{BB962C8B-B14F-4D97-AF65-F5344CB8AC3E}">
        <p14:creationId xmlns:p14="http://schemas.microsoft.com/office/powerpoint/2010/main" val="2852211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419" y="998935"/>
            <a:ext cx="7939088"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836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b="1" dirty="0">
                <a:latin typeface="黑体" panose="02010609060101010101" pitchFamily="49" charset="-122"/>
                <a:ea typeface="黑体" panose="02010609060101010101" pitchFamily="49" charset="-122"/>
              </a:rPr>
              <a:t>全局最小与局部最小</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3379694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全局最小与局部极小</a:t>
            </a:r>
          </a:p>
        </p:txBody>
      </p:sp>
      <p:sp>
        <p:nvSpPr>
          <p:cNvPr id="3" name="内容占位符 2"/>
          <p:cNvSpPr>
            <a:spLocks noGrp="1"/>
          </p:cNvSpPr>
          <p:nvPr>
            <p:ph idx="1"/>
          </p:nvPr>
        </p:nvSpPr>
        <p:spPr/>
        <p:txBody>
          <a:bodyPr>
            <a:normAutofit/>
          </a:bodyPr>
          <a:lstStyle/>
          <a:p>
            <a:pPr>
              <a:lnSpc>
                <a:spcPct val="100000"/>
              </a:lnSpc>
            </a:pPr>
            <a:r>
              <a:rPr lang="zh-CN" altLang="en-US" b="1" dirty="0">
                <a:latin typeface="黑体" panose="02010609060101010101" pitchFamily="49" charset="-122"/>
                <a:ea typeface="黑体" panose="02010609060101010101" pitchFamily="49" charset="-122"/>
              </a:rPr>
              <a:t>对    和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若存在       使得</a:t>
            </a:r>
            <a:endParaRPr lang="en-US" altLang="zh-CN" b="1" dirty="0">
              <a:latin typeface="黑体" panose="02010609060101010101" pitchFamily="49" charset="-122"/>
              <a:ea typeface="黑体" panose="02010609060101010101" pitchFamily="49" charset="-122"/>
            </a:endParaRPr>
          </a:p>
          <a:p>
            <a:pPr>
              <a:lnSpc>
                <a:spcPct val="100000"/>
              </a:lnSpc>
            </a:pPr>
            <a:endParaRPr lang="en-US" altLang="zh-CN" dirty="0"/>
          </a:p>
          <a:p>
            <a:pPr marL="0" indent="0">
              <a:lnSpc>
                <a:spcPct val="100000"/>
              </a:lnSpc>
              <a:buNone/>
            </a:pPr>
            <a:r>
              <a:rPr lang="zh-CN" altLang="en-US" b="1" dirty="0">
                <a:latin typeface="黑体" panose="02010609060101010101" pitchFamily="49" charset="-122"/>
                <a:ea typeface="黑体" panose="02010609060101010101" pitchFamily="49" charset="-122"/>
              </a:rPr>
              <a:t>都有                      成立</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          为</a:t>
            </a:r>
            <a:r>
              <a:rPr lang="zh-CN" altLang="en-US" b="1" dirty="0">
                <a:solidFill>
                  <a:srgbClr val="C00000"/>
                </a:solidFill>
                <a:latin typeface="黑体" panose="02010609060101010101" pitchFamily="49" charset="-122"/>
                <a:ea typeface="黑体" panose="02010609060101010101" pitchFamily="49" charset="-122"/>
              </a:rPr>
              <a:t>局部极小解</a:t>
            </a:r>
            <a:r>
              <a:rPr lang="zh-CN" altLang="en-US" b="1" dirty="0">
                <a:latin typeface="黑体" panose="02010609060101010101" pitchFamily="49" charset="-122"/>
                <a:ea typeface="黑体" panose="02010609060101010101" pitchFamily="49" charset="-122"/>
              </a:rPr>
              <a:t>；若对参数空间中任意的      有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            为</a:t>
            </a:r>
            <a:r>
              <a:rPr lang="zh-CN" altLang="en-US" b="1" dirty="0">
                <a:solidFill>
                  <a:srgbClr val="C00000"/>
                </a:solidFill>
                <a:latin typeface="黑体" panose="02010609060101010101" pitchFamily="49" charset="-122"/>
                <a:ea typeface="黑体" panose="02010609060101010101" pitchFamily="49" charset="-122"/>
              </a:rPr>
              <a:t>全局最小解</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两者对应的</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分别称为误差函数的局部最小解和全局最小值</a:t>
            </a:r>
            <a:r>
              <a:rPr lang="en-US" altLang="zh-CN"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显然参数空间梯度为零的点</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只</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要误差函数值小于邻点的误差函</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数值</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就是局部极小点</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可能存在多个局部极小值</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但却</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只会有一个全局极最小值</a:t>
            </a:r>
            <a:endParaRPr lang="en-US" altLang="zh-CN" sz="2000" b="1" dirty="0">
              <a:latin typeface="黑体" panose="02010609060101010101" pitchFamily="49" charset="-122"/>
              <a:ea typeface="黑体" panose="02010609060101010101" pitchFamily="49" charset="-122"/>
            </a:endParaRPr>
          </a:p>
          <a:p>
            <a:pPr marL="0" indent="0">
              <a:lnSpc>
                <a:spcPct val="100000"/>
              </a:lnSpc>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302889208"/>
              </p:ext>
            </p:extLst>
          </p:nvPr>
        </p:nvGraphicFramePr>
        <p:xfrm>
          <a:off x="1051466" y="1255311"/>
          <a:ext cx="395288" cy="328613"/>
        </p:xfrm>
        <a:graphic>
          <a:graphicData uri="http://schemas.openxmlformats.org/presentationml/2006/ole">
            <mc:AlternateContent xmlns:mc="http://schemas.openxmlformats.org/markup-compatibility/2006">
              <mc:Choice xmlns:v="urn:schemas-microsoft-com:vml" Requires="v">
                <p:oleObj spid="_x0000_s27400" name="Formula" r:id="rId3" imgW="186840" imgH="155160" progId="Equation.Ribbit">
                  <p:embed/>
                </p:oleObj>
              </mc:Choice>
              <mc:Fallback>
                <p:oleObj name="Formula" r:id="rId3" imgW="186840" imgH="155160" progId="Equation.Ribbit">
                  <p:embed/>
                  <p:pic>
                    <p:nvPicPr>
                      <p:cNvPr id="0" name=""/>
                      <p:cNvPicPr/>
                      <p:nvPr/>
                    </p:nvPicPr>
                    <p:blipFill>
                      <a:blip r:embed="rId4"/>
                      <a:stretch>
                        <a:fillRect/>
                      </a:stretch>
                    </p:blipFill>
                    <p:spPr>
                      <a:xfrm>
                        <a:off x="1051466" y="1255311"/>
                        <a:ext cx="395288" cy="3286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88973698"/>
              </p:ext>
            </p:extLst>
          </p:nvPr>
        </p:nvGraphicFramePr>
        <p:xfrm>
          <a:off x="1896453" y="1235049"/>
          <a:ext cx="276554" cy="344839"/>
        </p:xfrm>
        <a:graphic>
          <a:graphicData uri="http://schemas.openxmlformats.org/presentationml/2006/ole">
            <mc:AlternateContent xmlns:mc="http://schemas.openxmlformats.org/markup-compatibility/2006">
              <mc:Choice xmlns:v="urn:schemas-microsoft-com:vml" Requires="v">
                <p:oleObj spid="_x0000_s27401" name="Formula" r:id="rId5" imgW="128520" imgH="160200" progId="Equation.Ribbit">
                  <p:embed/>
                </p:oleObj>
              </mc:Choice>
              <mc:Fallback>
                <p:oleObj name="Formula" r:id="rId5" imgW="128520" imgH="160200" progId="Equation.Ribbit">
                  <p:embed/>
                  <p:pic>
                    <p:nvPicPr>
                      <p:cNvPr id="0" name=""/>
                      <p:cNvPicPr/>
                      <p:nvPr/>
                    </p:nvPicPr>
                    <p:blipFill>
                      <a:blip r:embed="rId6"/>
                      <a:stretch>
                        <a:fillRect/>
                      </a:stretch>
                    </p:blipFill>
                    <p:spPr>
                      <a:xfrm>
                        <a:off x="1896453" y="1235049"/>
                        <a:ext cx="276554" cy="34483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8998989"/>
              </p:ext>
            </p:extLst>
          </p:nvPr>
        </p:nvGraphicFramePr>
        <p:xfrm>
          <a:off x="3467694" y="1211593"/>
          <a:ext cx="800614" cy="364260"/>
        </p:xfrm>
        <a:graphic>
          <a:graphicData uri="http://schemas.openxmlformats.org/presentationml/2006/ole">
            <mc:AlternateContent xmlns:mc="http://schemas.openxmlformats.org/markup-compatibility/2006">
              <mc:Choice xmlns:v="urn:schemas-microsoft-com:vml" Requires="v">
                <p:oleObj spid="_x0000_s27402" name="Formula" r:id="rId7" imgW="335520" imgH="152640" progId="Equation.Ribbit">
                  <p:embed/>
                </p:oleObj>
              </mc:Choice>
              <mc:Fallback>
                <p:oleObj name="Formula" r:id="rId7" imgW="335520" imgH="152640" progId="Equation.Ribbit">
                  <p:embed/>
                  <p:pic>
                    <p:nvPicPr>
                      <p:cNvPr id="0" name=""/>
                      <p:cNvPicPr/>
                      <p:nvPr/>
                    </p:nvPicPr>
                    <p:blipFill>
                      <a:blip r:embed="rId8"/>
                      <a:stretch>
                        <a:fillRect/>
                      </a:stretch>
                    </p:blipFill>
                    <p:spPr>
                      <a:xfrm>
                        <a:off x="3467694" y="1211593"/>
                        <a:ext cx="800614" cy="3642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2697511"/>
              </p:ext>
            </p:extLst>
          </p:nvPr>
        </p:nvGraphicFramePr>
        <p:xfrm>
          <a:off x="1762688" y="1583924"/>
          <a:ext cx="5119688" cy="388938"/>
        </p:xfrm>
        <a:graphic>
          <a:graphicData uri="http://schemas.openxmlformats.org/presentationml/2006/ole">
            <mc:AlternateContent xmlns:mc="http://schemas.openxmlformats.org/markup-compatibility/2006">
              <mc:Choice xmlns:v="urn:schemas-microsoft-com:vml" Requires="v">
                <p:oleObj spid="_x0000_s27403" name="Formula" r:id="rId9" imgW="2343240" imgH="177840" progId="Equation.Ribbit">
                  <p:embed/>
                </p:oleObj>
              </mc:Choice>
              <mc:Fallback>
                <p:oleObj name="Formula" r:id="rId9" imgW="2343240" imgH="177840" progId="Equation.Ribbit">
                  <p:embed/>
                  <p:pic>
                    <p:nvPicPr>
                      <p:cNvPr id="0" name=""/>
                      <p:cNvPicPr/>
                      <p:nvPr/>
                    </p:nvPicPr>
                    <p:blipFill>
                      <a:blip r:embed="rId10"/>
                      <a:stretch>
                        <a:fillRect/>
                      </a:stretch>
                    </p:blipFill>
                    <p:spPr>
                      <a:xfrm>
                        <a:off x="1762688" y="1583924"/>
                        <a:ext cx="5119688" cy="3889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06555156"/>
              </p:ext>
            </p:extLst>
          </p:nvPr>
        </p:nvGraphicFramePr>
        <p:xfrm>
          <a:off x="1051466" y="2141760"/>
          <a:ext cx="2897188" cy="385763"/>
        </p:xfrm>
        <a:graphic>
          <a:graphicData uri="http://schemas.openxmlformats.org/presentationml/2006/ole">
            <mc:AlternateContent xmlns:mc="http://schemas.openxmlformats.org/markup-compatibility/2006">
              <mc:Choice xmlns:v="urn:schemas-microsoft-com:vml" Requires="v">
                <p:oleObj spid="_x0000_s27404" name="Formula" r:id="rId11" imgW="1324800" imgH="176760" progId="Equation.Ribbit">
                  <p:embed/>
                </p:oleObj>
              </mc:Choice>
              <mc:Fallback>
                <p:oleObj name="Formula" r:id="rId11" imgW="1324800" imgH="176760" progId="Equation.Ribbit">
                  <p:embed/>
                  <p:pic>
                    <p:nvPicPr>
                      <p:cNvPr id="8" name="对象 7"/>
                      <p:cNvPicPr/>
                      <p:nvPr/>
                    </p:nvPicPr>
                    <p:blipFill>
                      <a:blip r:embed="rId12"/>
                      <a:stretch>
                        <a:fillRect/>
                      </a:stretch>
                    </p:blipFill>
                    <p:spPr>
                      <a:xfrm>
                        <a:off x="1051466" y="2141760"/>
                        <a:ext cx="2897188" cy="3857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244025200"/>
              </p:ext>
            </p:extLst>
          </p:nvPr>
        </p:nvGraphicFramePr>
        <p:xfrm>
          <a:off x="5352882" y="2112607"/>
          <a:ext cx="1071562" cy="385762"/>
        </p:xfrm>
        <a:graphic>
          <a:graphicData uri="http://schemas.openxmlformats.org/presentationml/2006/ole">
            <mc:AlternateContent xmlns:mc="http://schemas.openxmlformats.org/markup-compatibility/2006">
              <mc:Choice xmlns:v="urn:schemas-microsoft-com:vml" Requires="v">
                <p:oleObj spid="_x0000_s27405" name="Formula" r:id="rId13" imgW="490320" imgH="176760" progId="Equation.Ribbit">
                  <p:embed/>
                </p:oleObj>
              </mc:Choice>
              <mc:Fallback>
                <p:oleObj name="Formula" r:id="rId13" imgW="490320" imgH="176760" progId="Equation.Ribbit">
                  <p:embed/>
                  <p:pic>
                    <p:nvPicPr>
                      <p:cNvPr id="9" name="对象 8"/>
                      <p:cNvPicPr/>
                      <p:nvPr/>
                    </p:nvPicPr>
                    <p:blipFill>
                      <a:blip r:embed="rId14"/>
                      <a:stretch>
                        <a:fillRect/>
                      </a:stretch>
                    </p:blipFill>
                    <p:spPr>
                      <a:xfrm>
                        <a:off x="5352882" y="2112607"/>
                        <a:ext cx="1071562" cy="3857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80185467"/>
              </p:ext>
            </p:extLst>
          </p:nvPr>
        </p:nvGraphicFramePr>
        <p:xfrm>
          <a:off x="3177611" y="2469217"/>
          <a:ext cx="811213" cy="385762"/>
        </p:xfrm>
        <a:graphic>
          <a:graphicData uri="http://schemas.openxmlformats.org/presentationml/2006/ole">
            <mc:AlternateContent xmlns:mc="http://schemas.openxmlformats.org/markup-compatibility/2006">
              <mc:Choice xmlns:v="urn:schemas-microsoft-com:vml" Requires="v">
                <p:oleObj spid="_x0000_s27406" name="Formula" r:id="rId15" imgW="371160" imgH="176760" progId="Equation.Ribbit">
                  <p:embed/>
                </p:oleObj>
              </mc:Choice>
              <mc:Fallback>
                <p:oleObj name="Formula" r:id="rId15" imgW="371160" imgH="176760" progId="Equation.Ribbit">
                  <p:embed/>
                  <p:pic>
                    <p:nvPicPr>
                      <p:cNvPr id="9" name="对象 8"/>
                      <p:cNvPicPr/>
                      <p:nvPr/>
                    </p:nvPicPr>
                    <p:blipFill>
                      <a:blip r:embed="rId16"/>
                      <a:stretch>
                        <a:fillRect/>
                      </a:stretch>
                    </p:blipFill>
                    <p:spPr>
                      <a:xfrm>
                        <a:off x="3177611" y="2469217"/>
                        <a:ext cx="811213" cy="38576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18891319"/>
              </p:ext>
            </p:extLst>
          </p:nvPr>
        </p:nvGraphicFramePr>
        <p:xfrm>
          <a:off x="4325556" y="2469216"/>
          <a:ext cx="2897188" cy="385763"/>
        </p:xfrm>
        <a:graphic>
          <a:graphicData uri="http://schemas.openxmlformats.org/presentationml/2006/ole">
            <mc:AlternateContent xmlns:mc="http://schemas.openxmlformats.org/markup-compatibility/2006">
              <mc:Choice xmlns:v="urn:schemas-microsoft-com:vml" Requires="v">
                <p:oleObj spid="_x0000_s27407" name="Formula" r:id="rId17" imgW="1324800" imgH="176760" progId="Equation.Ribbit">
                  <p:embed/>
                </p:oleObj>
              </mc:Choice>
              <mc:Fallback>
                <p:oleObj name="Formula" r:id="rId17" imgW="1324800" imgH="176760" progId="Equation.Ribbit">
                  <p:embed/>
                  <p:pic>
                    <p:nvPicPr>
                      <p:cNvPr id="9" name="对象 8"/>
                      <p:cNvPicPr/>
                      <p:nvPr/>
                    </p:nvPicPr>
                    <p:blipFill>
                      <a:blip r:embed="rId12"/>
                      <a:stretch>
                        <a:fillRect/>
                      </a:stretch>
                    </p:blipFill>
                    <p:spPr>
                      <a:xfrm>
                        <a:off x="4325556" y="2469216"/>
                        <a:ext cx="2897188" cy="3857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679993534"/>
              </p:ext>
            </p:extLst>
          </p:nvPr>
        </p:nvGraphicFramePr>
        <p:xfrm>
          <a:off x="7828672" y="2479541"/>
          <a:ext cx="1071562" cy="385762"/>
        </p:xfrm>
        <a:graphic>
          <a:graphicData uri="http://schemas.openxmlformats.org/presentationml/2006/ole">
            <mc:AlternateContent xmlns:mc="http://schemas.openxmlformats.org/markup-compatibility/2006">
              <mc:Choice xmlns:v="urn:schemas-microsoft-com:vml" Requires="v">
                <p:oleObj spid="_x0000_s27408" name="Formula" r:id="rId18" imgW="490320" imgH="176760" progId="Equation.Ribbit">
                  <p:embed/>
                </p:oleObj>
              </mc:Choice>
              <mc:Fallback>
                <p:oleObj name="Formula" r:id="rId18" imgW="490320" imgH="176760" progId="Equation.Ribbit">
                  <p:embed/>
                  <p:pic>
                    <p:nvPicPr>
                      <p:cNvPr id="10" name="对象 9"/>
                      <p:cNvPicPr/>
                      <p:nvPr/>
                    </p:nvPicPr>
                    <p:blipFill>
                      <a:blip r:embed="rId14"/>
                      <a:stretch>
                        <a:fillRect/>
                      </a:stretch>
                    </p:blipFill>
                    <p:spPr>
                      <a:xfrm>
                        <a:off x="7828672" y="2479541"/>
                        <a:ext cx="1071562" cy="3857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45888574"/>
              </p:ext>
            </p:extLst>
          </p:nvPr>
        </p:nvGraphicFramePr>
        <p:xfrm>
          <a:off x="3769659" y="2830996"/>
          <a:ext cx="1349375" cy="385762"/>
        </p:xfrm>
        <a:graphic>
          <a:graphicData uri="http://schemas.openxmlformats.org/presentationml/2006/ole">
            <mc:AlternateContent xmlns:mc="http://schemas.openxmlformats.org/markup-compatibility/2006">
              <mc:Choice xmlns:v="urn:schemas-microsoft-com:vml" Requires="v">
                <p:oleObj spid="_x0000_s27409" name="Formula" r:id="rId19" imgW="617400" imgH="176760" progId="Equation.Ribbit">
                  <p:embed/>
                </p:oleObj>
              </mc:Choice>
              <mc:Fallback>
                <p:oleObj name="Formula" r:id="rId19" imgW="617400" imgH="176760" progId="Equation.Ribbit">
                  <p:embed/>
                  <p:pic>
                    <p:nvPicPr>
                      <p:cNvPr id="12" name="对象 11"/>
                      <p:cNvPicPr/>
                      <p:nvPr/>
                    </p:nvPicPr>
                    <p:blipFill>
                      <a:blip r:embed="rId20"/>
                      <a:stretch>
                        <a:fillRect/>
                      </a:stretch>
                    </p:blipFill>
                    <p:spPr>
                      <a:xfrm>
                        <a:off x="3769659" y="2830996"/>
                        <a:ext cx="1349375" cy="385762"/>
                      </a:xfrm>
                      <a:prstGeom prst="rect">
                        <a:avLst/>
                      </a:prstGeom>
                    </p:spPr>
                  </p:pic>
                </p:oleObj>
              </mc:Fallback>
            </mc:AlternateContent>
          </a:graphicData>
        </a:graphic>
      </p:graphicFrame>
      <p:pic>
        <p:nvPicPr>
          <p:cNvPr id="15" name="图片 14" descr="屏幕剪辑"/>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11212" y="3283542"/>
            <a:ext cx="4312273" cy="2976558"/>
          </a:xfrm>
          <a:prstGeom prst="rect">
            <a:avLst/>
          </a:prstGeom>
        </p:spPr>
      </p:pic>
    </p:spTree>
    <p:extLst>
      <p:ext uri="{BB962C8B-B14F-4D97-AF65-F5344CB8AC3E}">
        <p14:creationId xmlns:p14="http://schemas.microsoft.com/office/powerpoint/2010/main" val="1012910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全局最小与局部极小</a:t>
            </a:r>
          </a:p>
        </p:txBody>
      </p:sp>
      <p:sp>
        <p:nvSpPr>
          <p:cNvPr id="3" name="内容占位符 2"/>
          <p:cNvSpPr>
            <a:spLocks noGrp="1"/>
          </p:cNvSpPr>
          <p:nvPr>
            <p:ph idx="1"/>
          </p:nvPr>
        </p:nvSpPr>
        <p:spPr>
          <a:xfrm>
            <a:off x="260350" y="1129599"/>
            <a:ext cx="8616950" cy="4930775"/>
          </a:xfrm>
        </p:spPr>
        <p:txBody>
          <a:bodyPr>
            <a:normAutofit/>
          </a:bodyPr>
          <a:lstStyle/>
          <a:p>
            <a:r>
              <a:rPr lang="en-US" altLang="zh-CN" b="1" dirty="0">
                <a:solidFill>
                  <a:schemeClr val="tx2"/>
                </a:solidFill>
                <a:latin typeface="黑体" panose="02010609060101010101" pitchFamily="49" charset="-122"/>
                <a:ea typeface="黑体" panose="02010609060101010101" pitchFamily="49" charset="-122"/>
              </a:rPr>
              <a:t>“</a:t>
            </a:r>
            <a:r>
              <a:rPr lang="zh-CN" altLang="en-US" b="1" dirty="0">
                <a:solidFill>
                  <a:schemeClr val="tx2"/>
                </a:solidFill>
                <a:latin typeface="黑体" panose="02010609060101010101" pitchFamily="49" charset="-122"/>
                <a:ea typeface="黑体" panose="02010609060101010101" pitchFamily="49" charset="-122"/>
              </a:rPr>
              <a:t>跳出</a:t>
            </a:r>
            <a:r>
              <a:rPr lang="en-US" altLang="zh-CN" b="1" dirty="0">
                <a:solidFill>
                  <a:schemeClr val="tx2"/>
                </a:solidFill>
                <a:latin typeface="黑体" panose="02010609060101010101" pitchFamily="49" charset="-122"/>
                <a:ea typeface="黑体" panose="02010609060101010101" pitchFamily="49" charset="-122"/>
              </a:rPr>
              <a:t>”</a:t>
            </a:r>
            <a:r>
              <a:rPr lang="zh-CN" altLang="en-US" b="1" dirty="0">
                <a:solidFill>
                  <a:schemeClr val="tx2"/>
                </a:solidFill>
                <a:latin typeface="黑体" panose="02010609060101010101" pitchFamily="49" charset="-122"/>
                <a:ea typeface="黑体" panose="02010609060101010101" pitchFamily="49" charset="-122"/>
              </a:rPr>
              <a:t>局部最小的策略</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基于梯度的搜索是使用最为广泛的参数寻优方法</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如果误差函数仅有一个局部极小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那么此时找到的局部极小就是全局最小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然而</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如果误差函数具有多个局部极小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则不能保证找到的解是全局最小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在现实任务中</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通常采用以下策略“跳出”局部极小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从而进一步达到全局最小</a:t>
            </a:r>
            <a:r>
              <a:rPr lang="en-US" altLang="zh-CN" sz="2000" b="1" dirty="0">
                <a:latin typeface="黑体" panose="02010609060101010101" pitchFamily="49" charset="-122"/>
                <a:ea typeface="黑体" panose="02010609060101010101" pitchFamily="49" charset="-122"/>
              </a:rPr>
              <a:t>. </a:t>
            </a:r>
            <a:endParaRPr lang="en-US" altLang="zh-CN" b="1" dirty="0">
              <a:solidFill>
                <a:schemeClr val="tx2"/>
              </a:solidFill>
              <a:latin typeface="黑体" panose="02010609060101010101" pitchFamily="49" charset="-122"/>
              <a:ea typeface="黑体" panose="02010609060101010101" pitchFamily="49" charset="-122"/>
            </a:endParaRPr>
          </a:p>
          <a:p>
            <a:pPr>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多组</a:t>
            </a:r>
            <a:r>
              <a:rPr lang="zh-CN" altLang="en-US" sz="2000" b="1" dirty="0">
                <a:solidFill>
                  <a:srgbClr val="C00000"/>
                </a:solidFill>
                <a:latin typeface="黑体" panose="02010609060101010101" pitchFamily="49" charset="-122"/>
                <a:ea typeface="黑体" panose="02010609060101010101" pitchFamily="49" charset="-122"/>
              </a:rPr>
              <a:t>不同的初始参数</a:t>
            </a:r>
            <a:r>
              <a:rPr lang="zh-CN" altLang="en-US" sz="2000" b="1" dirty="0">
                <a:latin typeface="黑体" panose="02010609060101010101" pitchFamily="49" charset="-122"/>
                <a:ea typeface="黑体" panose="02010609060101010101" pitchFamily="49" charset="-122"/>
              </a:rPr>
              <a:t>优化神经网络</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选取误差最小的解作为最终参数</a:t>
            </a:r>
            <a:r>
              <a:rPr lang="en-US" altLang="zh-CN" sz="2000" b="1" dirty="0">
                <a:latin typeface="黑体" panose="02010609060101010101" pitchFamily="49" charset="-122"/>
                <a:ea typeface="黑体" panose="02010609060101010101" pitchFamily="49" charset="-122"/>
              </a:rPr>
              <a:t>. </a:t>
            </a:r>
            <a:endParaRPr lang="zh-CN" altLang="en-US" sz="2000" b="1" dirty="0">
              <a:latin typeface="黑体" panose="02010609060101010101" pitchFamily="49" charset="-122"/>
              <a:ea typeface="黑体" panose="02010609060101010101" pitchFamily="49" charset="-122"/>
            </a:endParaRPr>
          </a:p>
          <a:p>
            <a:pPr>
              <a:lnSpc>
                <a:spcPct val="100000"/>
              </a:lnSpc>
              <a:buFont typeface="Wingdings" panose="05000000000000000000" pitchFamily="2" charset="2"/>
              <a:buChar char="l"/>
            </a:pPr>
            <a:r>
              <a:rPr lang="zh-CN" altLang="en-US" sz="2000" b="1" dirty="0">
                <a:solidFill>
                  <a:srgbClr val="C30D23"/>
                </a:solidFill>
                <a:latin typeface="黑体" panose="02010609060101010101" pitchFamily="49" charset="-122"/>
                <a:ea typeface="黑体" panose="02010609060101010101" pitchFamily="49" charset="-122"/>
              </a:rPr>
              <a:t>模拟退火技术 </a:t>
            </a:r>
            <a:r>
              <a:rPr lang="en-US" altLang="zh-CN" sz="1600" b="1" dirty="0">
                <a:solidFill>
                  <a:schemeClr val="accent4"/>
                </a:solidFill>
                <a:latin typeface="黑体" panose="02010609060101010101" pitchFamily="49" charset="-122"/>
                <a:ea typeface="黑体" panose="02010609060101010101" pitchFamily="49" charset="-122"/>
              </a:rPr>
              <a:t>[</a:t>
            </a:r>
            <a:r>
              <a:rPr lang="en-US" altLang="zh-CN" sz="1600" b="1" dirty="0" err="1">
                <a:solidFill>
                  <a:schemeClr val="accent4"/>
                </a:solidFill>
                <a:latin typeface="黑体" panose="02010609060101010101" pitchFamily="49" charset="-122"/>
                <a:ea typeface="黑体" panose="02010609060101010101" pitchFamily="49" charset="-122"/>
              </a:rPr>
              <a:t>Aarts</a:t>
            </a:r>
            <a:r>
              <a:rPr lang="en-US" altLang="zh-CN" sz="1600" b="1" dirty="0">
                <a:solidFill>
                  <a:schemeClr val="accent4"/>
                </a:solidFill>
                <a:latin typeface="黑体" panose="02010609060101010101" pitchFamily="49" charset="-122"/>
                <a:ea typeface="黑体" panose="02010609060101010101" pitchFamily="49" charset="-122"/>
              </a:rPr>
              <a:t> and </a:t>
            </a:r>
            <a:r>
              <a:rPr lang="en-US" altLang="zh-CN" sz="1600" b="1" dirty="0" err="1">
                <a:solidFill>
                  <a:schemeClr val="accent4"/>
                </a:solidFill>
                <a:latin typeface="黑体" panose="02010609060101010101" pitchFamily="49" charset="-122"/>
                <a:ea typeface="黑体" panose="02010609060101010101" pitchFamily="49" charset="-122"/>
              </a:rPr>
              <a:t>Korst</a:t>
            </a:r>
            <a:r>
              <a:rPr lang="en-US" altLang="zh-CN" sz="1600" b="1" dirty="0">
                <a:solidFill>
                  <a:schemeClr val="accent4"/>
                </a:solidFill>
                <a:latin typeface="黑体" panose="02010609060101010101" pitchFamily="49" charset="-122"/>
                <a:ea typeface="黑体" panose="02010609060101010101" pitchFamily="49" charset="-122"/>
              </a:rPr>
              <a:t>,  1989].  </a:t>
            </a:r>
            <a:r>
              <a:rPr lang="zh-CN" altLang="en-US" sz="2000" b="1" dirty="0">
                <a:latin typeface="黑体" panose="02010609060101010101" pitchFamily="49" charset="-122"/>
                <a:ea typeface="黑体" panose="02010609060101010101" pitchFamily="49" charset="-122"/>
              </a:rPr>
              <a:t>每一步都以一定的概率接受比当前解更差的结果</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从而有助于跳出局部极小</a:t>
            </a:r>
            <a:r>
              <a:rPr lang="en-US" altLang="zh-CN" sz="2000" b="1" dirty="0">
                <a:latin typeface="黑体" panose="02010609060101010101" pitchFamily="49" charset="-122"/>
                <a:ea typeface="黑体" panose="02010609060101010101" pitchFamily="49" charset="-122"/>
              </a:rPr>
              <a:t>. </a:t>
            </a:r>
          </a:p>
          <a:p>
            <a:pPr>
              <a:lnSpc>
                <a:spcPct val="100000"/>
              </a:lnSpc>
              <a:buFont typeface="Wingdings" panose="05000000000000000000" pitchFamily="2" charset="2"/>
              <a:buChar char="l"/>
            </a:pPr>
            <a:r>
              <a:rPr lang="zh-CN" altLang="en-US" sz="2000" b="1" dirty="0">
                <a:solidFill>
                  <a:srgbClr val="C30D23"/>
                </a:solidFill>
                <a:latin typeface="黑体" panose="02010609060101010101" pitchFamily="49" charset="-122"/>
                <a:ea typeface="黑体" panose="02010609060101010101" pitchFamily="49" charset="-122"/>
              </a:rPr>
              <a:t>随机梯度下降</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与标准梯度下降法精确计算梯度不同</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随机梯度下降法在计算梯度时加入了随机因素</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即便陷入局部最小，梯度仍可能不为</a:t>
            </a:r>
            <a:r>
              <a:rPr lang="en-US" altLang="zh-CN" sz="2000" b="1" dirty="0">
                <a:latin typeface="黑体" panose="02010609060101010101" pitchFamily="49" charset="-122"/>
                <a:ea typeface="黑体" panose="02010609060101010101" pitchFamily="49" charset="-122"/>
              </a:rPr>
              <a:t>0</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nSpc>
                <a:spcPct val="100000"/>
              </a:lnSpc>
              <a:buFont typeface="Wingdings" panose="05000000000000000000" pitchFamily="2" charset="2"/>
              <a:buChar char="l"/>
            </a:pPr>
            <a:r>
              <a:rPr lang="zh-CN" altLang="en-US" sz="2000" b="1" dirty="0">
                <a:solidFill>
                  <a:srgbClr val="C30D23"/>
                </a:solidFill>
                <a:latin typeface="黑体" panose="02010609060101010101" pitchFamily="49" charset="-122"/>
                <a:ea typeface="黑体" panose="02010609060101010101" pitchFamily="49" charset="-122"/>
              </a:rPr>
              <a:t>遗传算法 </a:t>
            </a:r>
            <a:r>
              <a:rPr lang="en-US" altLang="zh-CN" sz="1600" b="1" dirty="0">
                <a:solidFill>
                  <a:schemeClr val="accent4"/>
                </a:solidFill>
                <a:latin typeface="黑体" panose="02010609060101010101" pitchFamily="49" charset="-122"/>
                <a:ea typeface="黑体" panose="02010609060101010101" pitchFamily="49" charset="-122"/>
              </a:rPr>
              <a:t>[Goldberg,  1989]. </a:t>
            </a:r>
            <a:r>
              <a:rPr lang="zh-CN" altLang="en-US" sz="2000" b="1" dirty="0">
                <a:latin typeface="黑体" panose="02010609060101010101" pitchFamily="49" charset="-122"/>
                <a:ea typeface="黑体" panose="02010609060101010101" pitchFamily="49" charset="-122"/>
              </a:rPr>
              <a:t>遗传算法也常用来训练神经网络以更好地逼近全局极小</a:t>
            </a:r>
            <a:r>
              <a:rPr lang="en-US" altLang="zh-CN" sz="2000" b="1" dirty="0">
                <a:latin typeface="黑体" panose="02010609060101010101" pitchFamily="49" charset="-122"/>
                <a:ea typeface="黑体" panose="02010609060101010101" pitchFamily="49" charset="-122"/>
              </a:rPr>
              <a:t>. </a:t>
            </a:r>
          </a:p>
          <a:p>
            <a:pPr>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这些启发式的算法，</a:t>
            </a:r>
            <a:r>
              <a:rPr lang="zh-CN" altLang="en-US" sz="2000" b="1" dirty="0">
                <a:solidFill>
                  <a:srgbClr val="FF0000"/>
                </a:solidFill>
                <a:latin typeface="黑体" panose="02010609060101010101" pitchFamily="49" charset="-122"/>
                <a:ea typeface="黑体" panose="02010609060101010101" pitchFamily="49" charset="-122"/>
              </a:rPr>
              <a:t>理论上缺乏保障</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70521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9919" y="230543"/>
            <a:ext cx="8885690" cy="5768840"/>
          </a:xfrm>
          <a:prstGeom prst="rect">
            <a:avLst/>
          </a:prstGeom>
        </p:spPr>
      </p:pic>
    </p:spTree>
    <p:extLst>
      <p:ext uri="{BB962C8B-B14F-4D97-AF65-F5344CB8AC3E}">
        <p14:creationId xmlns:p14="http://schemas.microsoft.com/office/powerpoint/2010/main" val="143323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670" y="13180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神经元模型</a:t>
            </a:r>
            <a:endParaRPr altLang="zh-CN" dirty="0">
              <a:latin typeface="黑体" panose="02010609060101010101" pitchFamily="49" charset="-122"/>
              <a:ea typeface="黑体" panose="02010609060101010101" pitchFamily="49" charset="-122"/>
            </a:endParaRPr>
          </a:p>
        </p:txBody>
      </p:sp>
      <p:sp>
        <p:nvSpPr>
          <p:cNvPr id="23555" name="内容占位符 2"/>
          <p:cNvSpPr>
            <a:spLocks noGrp="1"/>
          </p:cNvSpPr>
          <p:nvPr>
            <p:ph idx="1"/>
          </p:nvPr>
        </p:nvSpPr>
        <p:spPr>
          <a:xfrm>
            <a:off x="89297" y="905214"/>
            <a:ext cx="3618309" cy="3725465"/>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连接是神经元中最重要的东西。每一个连接上都有一个</a:t>
            </a:r>
            <a:r>
              <a:rPr altLang="en-US" sz="2000" b="1" dirty="0">
                <a:solidFill>
                  <a:srgbClr val="C00000"/>
                </a:solidFill>
                <a:latin typeface="黑体" panose="02010609060101010101" pitchFamily="49" charset="-122"/>
                <a:ea typeface="黑体" panose="02010609060101010101" pitchFamily="49" charset="-122"/>
              </a:rPr>
              <a:t>权重</a:t>
            </a:r>
            <a:r>
              <a:rPr altLang="en-US" sz="2000" b="1" dirty="0">
                <a:latin typeface="黑体" panose="02010609060101010101" pitchFamily="49" charset="-122"/>
                <a:ea typeface="黑体" panose="02010609060101010101" pitchFamily="49" charset="-122"/>
              </a:rPr>
              <a:t>。一个神经网络的</a:t>
            </a:r>
            <a:r>
              <a:rPr altLang="en-US" sz="2000" b="1" dirty="0">
                <a:solidFill>
                  <a:srgbClr val="C00000"/>
                </a:solidFill>
                <a:latin typeface="黑体" panose="02010609060101010101" pitchFamily="49" charset="-122"/>
                <a:ea typeface="黑体" panose="02010609060101010101" pitchFamily="49" charset="-122"/>
              </a:rPr>
              <a:t>训练算法</a:t>
            </a:r>
            <a:r>
              <a:rPr altLang="en-US" sz="2000" b="1" dirty="0">
                <a:latin typeface="黑体" panose="02010609060101010101" pitchFamily="49" charset="-122"/>
                <a:ea typeface="黑体" panose="02010609060101010101" pitchFamily="49" charset="-122"/>
              </a:rPr>
              <a:t>就是</a:t>
            </a:r>
            <a:r>
              <a:rPr altLang="en-US" sz="2000" b="1" dirty="0">
                <a:solidFill>
                  <a:srgbClr val="C00000"/>
                </a:solidFill>
                <a:latin typeface="黑体" panose="02010609060101010101" pitchFamily="49" charset="-122"/>
                <a:ea typeface="黑体" panose="02010609060101010101" pitchFamily="49" charset="-122"/>
              </a:rPr>
              <a:t>让权重的值调整到最佳</a:t>
            </a:r>
            <a:r>
              <a:rPr altLang="en-US" sz="2000" b="1" dirty="0">
                <a:latin typeface="黑体" panose="02010609060101010101" pitchFamily="49" charset="-122"/>
                <a:ea typeface="黑体" panose="02010609060101010101" pitchFamily="49" charset="-122"/>
              </a:rPr>
              <a:t>，以使得整个网络的预测效果最好</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拟合</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将神经元图中的所有变量用符号表示，写出输出的计算公式</a:t>
            </a:r>
            <a:r>
              <a:rPr altLang="en-US" sz="2000" dirty="0">
                <a:latin typeface="+mn-ea"/>
                <a:ea typeface="+mn-ea"/>
              </a:rPr>
              <a:t>：</a:t>
            </a:r>
            <a:endParaRPr lang="en-US" altLang="zh-CN" sz="2000" dirty="0">
              <a:latin typeface="+mn-ea"/>
              <a:ea typeface="+mn-ea"/>
            </a:endParaRPr>
          </a:p>
        </p:txBody>
      </p:sp>
      <p:pic>
        <p:nvPicPr>
          <p:cNvPr id="2355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2362" y="1460182"/>
            <a:ext cx="5481638" cy="283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内容占位符 2"/>
          <p:cNvSpPr txBox="1">
            <a:spLocks/>
          </p:cNvSpPr>
          <p:nvPr/>
        </p:nvSpPr>
        <p:spPr bwMode="auto">
          <a:xfrm>
            <a:off x="89297" y="5388744"/>
            <a:ext cx="9117765" cy="889397"/>
          </a:xfrm>
          <a:prstGeom prst="rect">
            <a:avLst/>
          </a:prstGeom>
        </p:spPr>
        <p:txBody>
          <a:bodyPr vert="horz" lIns="91440" tIns="46800" rIns="91440" bIns="45720" rtlCol="0">
            <a:noAutofit/>
          </a:bodyPr>
          <a:lstStyle>
            <a:lvl1pPr marL="228600" indent="-360000">
              <a:lnSpc>
                <a:spcPct val="150000"/>
              </a:lnSpc>
              <a:spcBef>
                <a:spcPts val="1000"/>
              </a:spcBef>
              <a:buClr>
                <a:schemeClr val="accent1"/>
              </a:buClr>
              <a:buSzPct val="100000"/>
              <a:buFont typeface="Wingdings" panose="05000000000000000000" pitchFamily="2" charset="2"/>
              <a:buChar char="p"/>
              <a:defRPr lang="zh-CN" altLang="en-US" sz="2000" baseline="0" dirty="0" smtClean="0">
                <a:latin typeface="+mn-ea"/>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是在输入和权值的线性加权和叠加了一个函数</a:t>
            </a:r>
            <a:r>
              <a:rPr lang="en-US" altLang="zh-CN" b="1" dirty="0">
                <a:latin typeface="黑体" panose="02010609060101010101" pitchFamily="49" charset="-122"/>
                <a:ea typeface="黑体" panose="02010609060101010101" pitchFamily="49" charset="-122"/>
              </a:rPr>
              <a:t>g</a:t>
            </a:r>
            <a:r>
              <a:rPr lang="zh-CN" altLang="en-US" b="1" dirty="0">
                <a:latin typeface="黑体" panose="02010609060101010101" pitchFamily="49" charset="-122"/>
                <a:ea typeface="黑体" panose="02010609060101010101" pitchFamily="49" charset="-122"/>
              </a:rPr>
              <a:t>的值。在</a:t>
            </a:r>
            <a:r>
              <a:rPr lang="en-US" altLang="zh-CN" b="1" dirty="0">
                <a:latin typeface="黑体" panose="02010609060101010101" pitchFamily="49" charset="-122"/>
                <a:ea typeface="黑体" panose="02010609060101010101" pitchFamily="49" charset="-122"/>
              </a:rPr>
              <a:t>MP</a:t>
            </a:r>
            <a:r>
              <a:rPr lang="zh-CN" altLang="en-US" b="1" dirty="0">
                <a:latin typeface="黑体" panose="02010609060101010101" pitchFamily="49" charset="-122"/>
                <a:ea typeface="黑体" panose="02010609060101010101" pitchFamily="49" charset="-122"/>
              </a:rPr>
              <a:t>模型里，函数</a:t>
            </a:r>
            <a:r>
              <a:rPr lang="en-US" altLang="zh-CN" b="1" dirty="0">
                <a:latin typeface="黑体" panose="02010609060101010101" pitchFamily="49" charset="-122"/>
                <a:ea typeface="黑体" panose="02010609060101010101" pitchFamily="49" charset="-122"/>
              </a:rPr>
              <a:t>g</a:t>
            </a:r>
            <a:r>
              <a:rPr lang="zh-CN" altLang="en-US" b="1" dirty="0">
                <a:latin typeface="黑体" panose="02010609060101010101" pitchFamily="49" charset="-122"/>
                <a:ea typeface="黑体" panose="02010609060101010101" pitchFamily="49" charset="-122"/>
              </a:rPr>
              <a:t>是</a:t>
            </a:r>
            <a:r>
              <a:rPr lang="en-US" altLang="zh-CN" b="1" dirty="0">
                <a:latin typeface="黑体" panose="02010609060101010101" pitchFamily="49" charset="-122"/>
                <a:ea typeface="黑体" panose="02010609060101010101" pitchFamily="49" charset="-122"/>
              </a:rPr>
              <a:t>sgn</a:t>
            </a:r>
            <a:r>
              <a:rPr lang="zh-CN" altLang="en-US" b="1" dirty="0">
                <a:latin typeface="黑体" panose="02010609060101010101" pitchFamily="49" charset="-122"/>
                <a:ea typeface="黑体" panose="02010609060101010101" pitchFamily="49" charset="-122"/>
              </a:rPr>
              <a:t>函数。这个函数当输入大于</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时，输出</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，否则输出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388856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r>
              <a:rPr lang="en-US" altLang="zh-CN" sz="2400" dirty="0">
                <a:solidFill>
                  <a:schemeClr val="bg1">
                    <a:lumMod val="85000"/>
                  </a:schemeClr>
                </a:solidFill>
              </a:rPr>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其他常见神经网络</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13364918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其他常见神经网络</a:t>
            </a:r>
          </a:p>
        </p:txBody>
      </p:sp>
      <p:sp>
        <p:nvSpPr>
          <p:cNvPr id="3" name="文本占位符 2"/>
          <p:cNvSpPr>
            <a:spLocks noGrp="1"/>
          </p:cNvSpPr>
          <p:nvPr>
            <p:ph type="body" sz="quarter" idx="13"/>
          </p:nvPr>
        </p:nvSpPr>
        <p:spPr>
          <a:xfrm>
            <a:off x="342128" y="1187328"/>
            <a:ext cx="8629650" cy="457200"/>
          </a:xfrm>
        </p:spPr>
        <p:txBody>
          <a:bodyPr>
            <a:normAutofit lnSpcReduction="10000"/>
          </a:bodyPr>
          <a:lstStyle/>
          <a:p>
            <a:r>
              <a:rPr lang="en-US" altLang="zh-CN" b="1" dirty="0">
                <a:latin typeface="黑体" panose="02010609060101010101" pitchFamily="49" charset="-122"/>
                <a:ea typeface="黑体" panose="02010609060101010101" pitchFamily="49" charset="-122"/>
              </a:rPr>
              <a:t>RBF </a:t>
            </a:r>
            <a:r>
              <a:rPr lang="zh-CN" altLang="en-US" b="1" dirty="0">
                <a:latin typeface="黑体" panose="02010609060101010101" pitchFamily="49" charset="-122"/>
                <a:ea typeface="黑体" panose="02010609060101010101" pitchFamily="49" charset="-122"/>
              </a:rPr>
              <a:t>网络 </a:t>
            </a:r>
            <a:r>
              <a:rPr lang="en-US" altLang="zh-CN" sz="1600" b="1" dirty="0">
                <a:solidFill>
                  <a:srgbClr val="C30D23"/>
                </a:solidFill>
                <a:latin typeface="黑体" panose="02010609060101010101" pitchFamily="49" charset="-122"/>
                <a:ea typeface="黑体" panose="02010609060101010101" pitchFamily="49" charset="-122"/>
              </a:rPr>
              <a:t>[</a:t>
            </a:r>
            <a:r>
              <a:rPr lang="en-US" altLang="zh-CN" sz="1600" b="1" dirty="0" err="1">
                <a:solidFill>
                  <a:srgbClr val="C30D23"/>
                </a:solidFill>
                <a:latin typeface="黑体" panose="02010609060101010101" pitchFamily="49" charset="-122"/>
                <a:ea typeface="黑体" panose="02010609060101010101" pitchFamily="49" charset="-122"/>
              </a:rPr>
              <a:t>Broomhead</a:t>
            </a:r>
            <a:r>
              <a:rPr lang="en-US" altLang="zh-CN" sz="1600" b="1" dirty="0">
                <a:solidFill>
                  <a:srgbClr val="C30D23"/>
                </a:solidFill>
                <a:latin typeface="黑体" panose="02010609060101010101" pitchFamily="49" charset="-122"/>
                <a:ea typeface="黑体" panose="02010609060101010101" pitchFamily="49" charset="-122"/>
              </a:rPr>
              <a:t> and Lowe, 1988] </a:t>
            </a:r>
            <a:endParaRPr lang="zh-CN" altLang="en-US" sz="1600" b="1" dirty="0">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401892" y="1818581"/>
            <a:ext cx="8629650" cy="4839207"/>
          </a:xfrm>
        </p:spPr>
        <p:txBody>
          <a:bodyPr>
            <a:normAutofit/>
          </a:bodyPr>
          <a:lstStyle/>
          <a:p>
            <a:r>
              <a:rPr lang="en-US" altLang="zh-CN" b="1" dirty="0">
                <a:latin typeface="黑体" panose="02010609060101010101" pitchFamily="49" charset="-122"/>
                <a:ea typeface="黑体" panose="02010609060101010101" pitchFamily="49" charset="-122"/>
              </a:rPr>
              <a:t>RBF </a:t>
            </a:r>
            <a:r>
              <a:rPr lang="zh-CN" altLang="en-US" b="1" dirty="0">
                <a:latin typeface="黑体" panose="02010609060101010101" pitchFamily="49" charset="-122"/>
                <a:ea typeface="黑体" panose="02010609060101010101" pitchFamily="49" charset="-122"/>
              </a:rPr>
              <a:t>网络是一种</a:t>
            </a:r>
            <a:r>
              <a:rPr lang="zh-CN" altLang="en-US" b="1" dirty="0">
                <a:solidFill>
                  <a:srgbClr val="C00000"/>
                </a:solidFill>
                <a:latin typeface="黑体" panose="02010609060101010101" pitchFamily="49" charset="-122"/>
                <a:ea typeface="黑体" panose="02010609060101010101" pitchFamily="49" charset="-122"/>
              </a:rPr>
              <a:t>单隐层</a:t>
            </a:r>
            <a:r>
              <a:rPr lang="zh-CN" altLang="en-US" b="1" dirty="0">
                <a:latin typeface="黑体" panose="02010609060101010101" pitchFamily="49" charset="-122"/>
                <a:ea typeface="黑体" panose="02010609060101010101" pitchFamily="49" charset="-122"/>
              </a:rPr>
              <a:t>前馈神经网络</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它使用</a:t>
            </a:r>
            <a:r>
              <a:rPr lang="zh-CN" altLang="en-US" b="1" dirty="0">
                <a:solidFill>
                  <a:srgbClr val="C00000"/>
                </a:solidFill>
                <a:latin typeface="黑体" panose="02010609060101010101" pitchFamily="49" charset="-122"/>
                <a:ea typeface="黑体" panose="02010609060101010101" pitchFamily="49" charset="-122"/>
              </a:rPr>
              <a:t>径向基函数</a:t>
            </a:r>
            <a:r>
              <a:rPr lang="zh-CN" altLang="en-US" b="1" dirty="0">
                <a:latin typeface="黑体" panose="02010609060101010101" pitchFamily="49" charset="-122"/>
                <a:ea typeface="黑体" panose="02010609060101010101" pitchFamily="49" charset="-122"/>
              </a:rPr>
              <a:t>作为隐层神经元激活函数</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而输出层则是隐层神经元输出的线性组合</a:t>
            </a:r>
            <a:r>
              <a:rPr lang="en-US" altLang="zh-CN" b="1" dirty="0">
                <a:latin typeface="黑体" panose="02010609060101010101" pitchFamily="49" charset="-122"/>
                <a:ea typeface="黑体" panose="02010609060101010101" pitchFamily="49" charset="-122"/>
              </a:rPr>
              <a:t>. </a:t>
            </a:r>
          </a:p>
          <a:p>
            <a:pPr>
              <a:lnSpc>
                <a:spcPct val="150000"/>
              </a:lnSpc>
            </a:pPr>
            <a:r>
              <a:rPr lang="en-US" altLang="zh-CN" b="1" dirty="0">
                <a:latin typeface="黑体" panose="02010609060101010101" pitchFamily="49" charset="-122"/>
                <a:ea typeface="黑体" panose="02010609060101010101" pitchFamily="49" charset="-122"/>
              </a:rPr>
              <a:t>RBF</a:t>
            </a:r>
            <a:r>
              <a:rPr lang="zh-CN" altLang="en-US" b="1" dirty="0">
                <a:latin typeface="黑体" panose="02010609060101010101" pitchFamily="49" charset="-122"/>
                <a:ea typeface="黑体" panose="02010609060101010101" pitchFamily="49" charset="-122"/>
              </a:rPr>
              <a:t>网络模型</a:t>
            </a:r>
            <a:endParaRPr lang="en-US" altLang="zh-CN" b="1"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假定输入为  维的向量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输出为实值</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a:t>
            </a:r>
            <a:r>
              <a:rPr lang="en-US" altLang="zh-CN" b="1" dirty="0">
                <a:latin typeface="黑体" panose="02010609060101010101" pitchFamily="49" charset="-122"/>
                <a:ea typeface="黑体" panose="02010609060101010101" pitchFamily="49" charset="-122"/>
              </a:rPr>
              <a:t>RBF </a:t>
            </a:r>
            <a:r>
              <a:rPr lang="zh-CN" altLang="en-US" b="1" dirty="0">
                <a:latin typeface="黑体" panose="02010609060101010101" pitchFamily="49" charset="-122"/>
                <a:ea typeface="黑体" panose="02010609060101010101" pitchFamily="49" charset="-122"/>
              </a:rPr>
              <a:t>网络可以表示为</a:t>
            </a:r>
            <a:endParaRPr lang="en-US" altLang="zh-CN" b="1" dirty="0">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其中  为隐层神经元的个数</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和   分别是第  神经元对应的中心和权重</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是径向基函数</a:t>
            </a:r>
            <a:r>
              <a:rPr lang="en-US" altLang="zh-CN" b="1" dirty="0">
                <a:latin typeface="黑体" panose="02010609060101010101" pitchFamily="49" charset="-122"/>
                <a:ea typeface="黑体" panose="02010609060101010101" pitchFamily="49" charset="-122"/>
              </a:rPr>
              <a:t>.  </a:t>
            </a:r>
          </a:p>
          <a:p>
            <a:pPr marL="0" indent="0">
              <a:buNone/>
            </a:pPr>
            <a:r>
              <a:rPr lang="zh-CN" altLang="en-US" b="1" dirty="0">
                <a:latin typeface="黑体" panose="02010609060101010101" pitchFamily="49" charset="-122"/>
                <a:ea typeface="黑体" panose="02010609060101010101" pitchFamily="49" charset="-122"/>
              </a:rPr>
              <a:t>常用的高斯径向基函数形如</a:t>
            </a:r>
            <a:endParaRPr lang="en-US" altLang="zh-CN" b="1" dirty="0">
              <a:latin typeface="黑体" panose="02010609060101010101" pitchFamily="49" charset="-122"/>
              <a:ea typeface="黑体" panose="02010609060101010101" pitchFamily="49" charset="-122"/>
            </a:endParaRPr>
          </a:p>
          <a:p>
            <a:pPr marL="0" indent="0">
              <a:buNone/>
            </a:pPr>
            <a:endParaRPr lang="en-US" altLang="zh-CN" dirty="0">
              <a:solidFill>
                <a:srgbClr val="C30D23"/>
              </a:solidFill>
            </a:endParaRPr>
          </a:p>
          <a:p>
            <a:pPr marL="0" indent="0">
              <a:buNone/>
            </a:pP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592758552"/>
              </p:ext>
            </p:extLst>
          </p:nvPr>
        </p:nvGraphicFramePr>
        <p:xfrm>
          <a:off x="1909186" y="3246650"/>
          <a:ext cx="189134" cy="325337"/>
        </p:xfrm>
        <a:graphic>
          <a:graphicData uri="http://schemas.openxmlformats.org/presentationml/2006/ole">
            <mc:AlternateContent xmlns:mc="http://schemas.openxmlformats.org/markup-compatibility/2006">
              <mc:Choice xmlns:v="urn:schemas-microsoft-com:vml" Requires="v">
                <p:oleObj spid="_x0000_s28263" name="Formula" r:id="rId3" imgW="85320" imgH="157680" progId="Equation.Ribbit">
                  <p:embed/>
                </p:oleObj>
              </mc:Choice>
              <mc:Fallback>
                <p:oleObj name="Formula" r:id="rId3" imgW="85320" imgH="157680" progId="Equation.Ribbit">
                  <p:embed/>
                  <p:pic>
                    <p:nvPicPr>
                      <p:cNvPr id="0" name=""/>
                      <p:cNvPicPr/>
                      <p:nvPr/>
                    </p:nvPicPr>
                    <p:blipFill>
                      <a:blip r:embed="rId4"/>
                      <a:stretch>
                        <a:fillRect/>
                      </a:stretch>
                    </p:blipFill>
                    <p:spPr>
                      <a:xfrm>
                        <a:off x="1909186" y="3246650"/>
                        <a:ext cx="189134" cy="3253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57869996"/>
              </p:ext>
            </p:extLst>
          </p:nvPr>
        </p:nvGraphicFramePr>
        <p:xfrm>
          <a:off x="3339925" y="3280315"/>
          <a:ext cx="241782" cy="291672"/>
        </p:xfrm>
        <a:graphic>
          <a:graphicData uri="http://schemas.openxmlformats.org/presentationml/2006/ole">
            <mc:AlternateContent xmlns:mc="http://schemas.openxmlformats.org/markup-compatibility/2006">
              <mc:Choice xmlns:v="urn:schemas-microsoft-com:vml" Requires="v">
                <p:oleObj spid="_x0000_s28264" name="Formula" r:id="rId5" imgW="100440" imgH="120960" progId="Equation.Ribbit">
                  <p:embed/>
                </p:oleObj>
              </mc:Choice>
              <mc:Fallback>
                <p:oleObj name="Formula" r:id="rId5" imgW="100440" imgH="120960" progId="Equation.Ribbit">
                  <p:embed/>
                  <p:pic>
                    <p:nvPicPr>
                      <p:cNvPr id="0" name=""/>
                      <p:cNvPicPr/>
                      <p:nvPr/>
                    </p:nvPicPr>
                    <p:blipFill>
                      <a:blip r:embed="rId6"/>
                      <a:stretch>
                        <a:fillRect/>
                      </a:stretch>
                    </p:blipFill>
                    <p:spPr>
                      <a:xfrm>
                        <a:off x="3339925" y="3280315"/>
                        <a:ext cx="241782" cy="29167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1494323"/>
              </p:ext>
            </p:extLst>
          </p:nvPr>
        </p:nvGraphicFramePr>
        <p:xfrm>
          <a:off x="3233526" y="3636796"/>
          <a:ext cx="3133725" cy="381000"/>
        </p:xfrm>
        <a:graphic>
          <a:graphicData uri="http://schemas.openxmlformats.org/presentationml/2006/ole">
            <mc:AlternateContent xmlns:mc="http://schemas.openxmlformats.org/markup-compatibility/2006">
              <mc:Choice xmlns:v="urn:schemas-microsoft-com:vml" Requires="v">
                <p:oleObj spid="_x0000_s28265" name="Formula" r:id="rId7" imgW="1500120" imgH="182880" progId="Equation.Ribbit">
                  <p:embed/>
                </p:oleObj>
              </mc:Choice>
              <mc:Fallback>
                <p:oleObj name="Formula" r:id="rId7" imgW="1500120" imgH="182880" progId="Equation.Ribbit">
                  <p:embed/>
                  <p:pic>
                    <p:nvPicPr>
                      <p:cNvPr id="0" name=""/>
                      <p:cNvPicPr/>
                      <p:nvPr/>
                    </p:nvPicPr>
                    <p:blipFill>
                      <a:blip r:embed="rId8"/>
                      <a:stretch>
                        <a:fillRect/>
                      </a:stretch>
                    </p:blipFill>
                    <p:spPr>
                      <a:xfrm>
                        <a:off x="3233526" y="3636796"/>
                        <a:ext cx="3133725" cy="381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3011570"/>
              </p:ext>
            </p:extLst>
          </p:nvPr>
        </p:nvGraphicFramePr>
        <p:xfrm>
          <a:off x="1084478" y="4135328"/>
          <a:ext cx="165100" cy="247650"/>
        </p:xfrm>
        <a:graphic>
          <a:graphicData uri="http://schemas.openxmlformats.org/presentationml/2006/ole">
            <mc:AlternateContent xmlns:mc="http://schemas.openxmlformats.org/markup-compatibility/2006">
              <mc:Choice xmlns:v="urn:schemas-microsoft-com:vml" Requires="v">
                <p:oleObj spid="_x0000_s28266" name="Formula" r:id="rId9" imgW="75240" imgH="118440" progId="Equation.Ribbit">
                  <p:embed/>
                </p:oleObj>
              </mc:Choice>
              <mc:Fallback>
                <p:oleObj name="Formula" r:id="rId9" imgW="75240" imgH="118440" progId="Equation.Ribbit">
                  <p:embed/>
                  <p:pic>
                    <p:nvPicPr>
                      <p:cNvPr id="5" name="对象 4"/>
                      <p:cNvPicPr/>
                      <p:nvPr/>
                    </p:nvPicPr>
                    <p:blipFill>
                      <a:blip r:embed="rId10"/>
                      <a:stretch>
                        <a:fillRect/>
                      </a:stretch>
                    </p:blipFill>
                    <p:spPr>
                      <a:xfrm>
                        <a:off x="1084478" y="4135328"/>
                        <a:ext cx="165100" cy="2476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67987232"/>
              </p:ext>
            </p:extLst>
          </p:nvPr>
        </p:nvGraphicFramePr>
        <p:xfrm>
          <a:off x="4045731" y="4149747"/>
          <a:ext cx="258762" cy="250825"/>
        </p:xfrm>
        <a:graphic>
          <a:graphicData uri="http://schemas.openxmlformats.org/presentationml/2006/ole">
            <mc:AlternateContent xmlns:mc="http://schemas.openxmlformats.org/markup-compatibility/2006">
              <mc:Choice xmlns:v="urn:schemas-microsoft-com:vml" Requires="v">
                <p:oleObj spid="_x0000_s28267" name="Formula" r:id="rId11" imgW="117000" imgH="120960" progId="Equation.Ribbit">
                  <p:embed/>
                </p:oleObj>
              </mc:Choice>
              <mc:Fallback>
                <p:oleObj name="Formula" r:id="rId11" imgW="117000" imgH="120960" progId="Equation.Ribbit">
                  <p:embed/>
                  <p:pic>
                    <p:nvPicPr>
                      <p:cNvPr id="8" name="对象 7"/>
                      <p:cNvPicPr/>
                      <p:nvPr/>
                    </p:nvPicPr>
                    <p:blipFill>
                      <a:blip r:embed="rId12"/>
                      <a:stretch>
                        <a:fillRect/>
                      </a:stretch>
                    </p:blipFill>
                    <p:spPr>
                      <a:xfrm>
                        <a:off x="4045731" y="4149747"/>
                        <a:ext cx="258762" cy="2508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363247817"/>
              </p:ext>
            </p:extLst>
          </p:nvPr>
        </p:nvGraphicFramePr>
        <p:xfrm>
          <a:off x="4716717" y="4152922"/>
          <a:ext cx="328612" cy="247650"/>
        </p:xfrm>
        <a:graphic>
          <a:graphicData uri="http://schemas.openxmlformats.org/presentationml/2006/ole">
            <mc:AlternateContent xmlns:mc="http://schemas.openxmlformats.org/markup-compatibility/2006">
              <mc:Choice xmlns:v="urn:schemas-microsoft-com:vml" Requires="v">
                <p:oleObj spid="_x0000_s28268" name="Formula" r:id="rId13" imgW="148680" imgH="119520" progId="Equation.Ribbit">
                  <p:embed/>
                </p:oleObj>
              </mc:Choice>
              <mc:Fallback>
                <p:oleObj name="Formula" r:id="rId13" imgW="148680" imgH="119520" progId="Equation.Ribbit">
                  <p:embed/>
                  <p:pic>
                    <p:nvPicPr>
                      <p:cNvPr id="9" name="对象 8"/>
                      <p:cNvPicPr/>
                      <p:nvPr/>
                    </p:nvPicPr>
                    <p:blipFill>
                      <a:blip r:embed="rId14"/>
                      <a:stretch>
                        <a:fillRect/>
                      </a:stretch>
                    </p:blipFill>
                    <p:spPr>
                      <a:xfrm>
                        <a:off x="4716717" y="4152922"/>
                        <a:ext cx="328612"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83741071"/>
              </p:ext>
            </p:extLst>
          </p:nvPr>
        </p:nvGraphicFramePr>
        <p:xfrm>
          <a:off x="6309307" y="4116409"/>
          <a:ext cx="115887" cy="317500"/>
        </p:xfrm>
        <a:graphic>
          <a:graphicData uri="http://schemas.openxmlformats.org/presentationml/2006/ole">
            <mc:AlternateContent xmlns:mc="http://schemas.openxmlformats.org/markup-compatibility/2006">
              <mc:Choice xmlns:v="urn:schemas-microsoft-com:vml" Requires="v">
                <p:oleObj spid="_x0000_s28269" name="Formula" r:id="rId15" imgW="52200" imgH="152640" progId="Equation.Ribbit">
                  <p:embed/>
                </p:oleObj>
              </mc:Choice>
              <mc:Fallback>
                <p:oleObj name="Formula" r:id="rId15" imgW="52200" imgH="152640" progId="Equation.Ribbit">
                  <p:embed/>
                  <p:pic>
                    <p:nvPicPr>
                      <p:cNvPr id="8" name="对象 7"/>
                      <p:cNvPicPr/>
                      <p:nvPr/>
                    </p:nvPicPr>
                    <p:blipFill>
                      <a:blip r:embed="rId16"/>
                      <a:stretch>
                        <a:fillRect/>
                      </a:stretch>
                    </p:blipFill>
                    <p:spPr>
                      <a:xfrm>
                        <a:off x="6309307" y="4116409"/>
                        <a:ext cx="115887" cy="3175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19748650"/>
              </p:ext>
            </p:extLst>
          </p:nvPr>
        </p:nvGraphicFramePr>
        <p:xfrm>
          <a:off x="1475782" y="4359131"/>
          <a:ext cx="912763" cy="339905"/>
        </p:xfrm>
        <a:graphic>
          <a:graphicData uri="http://schemas.openxmlformats.org/presentationml/2006/ole">
            <mc:AlternateContent xmlns:mc="http://schemas.openxmlformats.org/markup-compatibility/2006">
              <mc:Choice xmlns:v="urn:schemas-microsoft-com:vml" Requires="v">
                <p:oleObj spid="_x0000_s28270" name="Formula" r:id="rId17" imgW="473760" imgH="176760" progId="Equation.Ribbit">
                  <p:embed/>
                </p:oleObj>
              </mc:Choice>
              <mc:Fallback>
                <p:oleObj name="Formula" r:id="rId17" imgW="473760" imgH="176760" progId="Equation.Ribbit">
                  <p:embed/>
                  <p:pic>
                    <p:nvPicPr>
                      <p:cNvPr id="7" name="对象 6"/>
                      <p:cNvPicPr/>
                      <p:nvPr/>
                    </p:nvPicPr>
                    <p:blipFill>
                      <a:blip r:embed="rId18"/>
                      <a:stretch>
                        <a:fillRect/>
                      </a:stretch>
                    </p:blipFill>
                    <p:spPr>
                      <a:xfrm>
                        <a:off x="1475782" y="4359131"/>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8553916"/>
              </p:ext>
            </p:extLst>
          </p:nvPr>
        </p:nvGraphicFramePr>
        <p:xfrm>
          <a:off x="3091373" y="5241055"/>
          <a:ext cx="2803525" cy="434975"/>
        </p:xfrm>
        <a:graphic>
          <a:graphicData uri="http://schemas.openxmlformats.org/presentationml/2006/ole">
            <mc:AlternateContent xmlns:mc="http://schemas.openxmlformats.org/markup-compatibility/2006">
              <mc:Choice xmlns:v="urn:schemas-microsoft-com:vml" Requires="v">
                <p:oleObj spid="_x0000_s28271" name="Formula" r:id="rId19" imgW="1341360" imgH="207360" progId="Equation.Ribbit">
                  <p:embed/>
                </p:oleObj>
              </mc:Choice>
              <mc:Fallback>
                <p:oleObj name="Formula" r:id="rId19" imgW="1341360" imgH="207360" progId="Equation.Ribbit">
                  <p:embed/>
                  <p:pic>
                    <p:nvPicPr>
                      <p:cNvPr id="12" name="对象 11"/>
                      <p:cNvPicPr/>
                      <p:nvPr/>
                    </p:nvPicPr>
                    <p:blipFill>
                      <a:blip r:embed="rId20"/>
                      <a:stretch>
                        <a:fillRect/>
                      </a:stretch>
                    </p:blipFill>
                    <p:spPr>
                      <a:xfrm>
                        <a:off x="3091373" y="5241055"/>
                        <a:ext cx="2803525" cy="434975"/>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255688" y="1008993"/>
            <a:ext cx="7219854" cy="4603965"/>
          </a:xfrm>
          <a:prstGeom prst="rect">
            <a:avLst/>
          </a:prstGeom>
        </p:spPr>
      </p:pic>
    </p:spTree>
    <p:extLst>
      <p:ext uri="{BB962C8B-B14F-4D97-AF65-F5344CB8AC3E}">
        <p14:creationId xmlns:p14="http://schemas.microsoft.com/office/powerpoint/2010/main" val="2073194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4212" y="485578"/>
            <a:ext cx="7892058" cy="5033022"/>
          </a:xfrm>
          <a:prstGeom prst="rect">
            <a:avLst/>
          </a:prstGeom>
        </p:spPr>
      </p:pic>
    </p:spTree>
    <p:extLst>
      <p:ext uri="{BB962C8B-B14F-4D97-AF65-F5344CB8AC3E}">
        <p14:creationId xmlns:p14="http://schemas.microsoft.com/office/powerpoint/2010/main" val="25585245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4593" y="146475"/>
            <a:ext cx="8589054" cy="6303893"/>
          </a:xfrm>
          <a:prstGeom prst="rect">
            <a:avLst/>
          </a:prstGeom>
        </p:spPr>
      </p:pic>
    </p:spTree>
    <p:extLst>
      <p:ext uri="{BB962C8B-B14F-4D97-AF65-F5344CB8AC3E}">
        <p14:creationId xmlns:p14="http://schemas.microsoft.com/office/powerpoint/2010/main" val="3533596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b="1" dirty="0">
                <a:latin typeface="黑体" panose="02010609060101010101" pitchFamily="49" charset="-122"/>
                <a:ea typeface="黑体" panose="02010609060101010101" pitchFamily="49" charset="-122"/>
              </a:rPr>
              <a:t>RBF </a:t>
            </a:r>
            <a:r>
              <a:rPr lang="zh-CN" altLang="en-US" b="1" dirty="0">
                <a:latin typeface="黑体" panose="02010609060101010101" pitchFamily="49" charset="-122"/>
                <a:ea typeface="黑体" panose="02010609060101010101" pitchFamily="49" charset="-122"/>
              </a:rPr>
              <a:t>网络</a:t>
            </a:r>
          </a:p>
        </p:txBody>
      </p:sp>
      <p:sp>
        <p:nvSpPr>
          <p:cNvPr id="4" name="内容占位符 3"/>
          <p:cNvSpPr>
            <a:spLocks noGrp="1"/>
          </p:cNvSpPr>
          <p:nvPr>
            <p:ph sz="quarter" idx="14"/>
          </p:nvPr>
        </p:nvSpPr>
        <p:spPr>
          <a:xfrm>
            <a:off x="318223" y="1663192"/>
            <a:ext cx="8629650" cy="4474643"/>
          </a:xfrm>
        </p:spPr>
        <p:txBody>
          <a:bodyPr>
            <a:normAutofit fontScale="92500"/>
          </a:bodyPr>
          <a:lstStyle/>
          <a:p>
            <a:pPr marL="342900" indent="-342900">
              <a:lnSpc>
                <a:spcPct val="120000"/>
              </a:lnSpc>
              <a:buSzPct val="100000"/>
            </a:pPr>
            <a:r>
              <a:rPr lang="en-US" altLang="zh-CN" b="1" dirty="0">
                <a:solidFill>
                  <a:schemeClr val="tx2"/>
                </a:solidFill>
                <a:latin typeface="黑体" panose="02010609060101010101" pitchFamily="49" charset="-122"/>
                <a:ea typeface="黑体" panose="02010609060101010101" pitchFamily="49" charset="-122"/>
              </a:rPr>
              <a:t>RBF</a:t>
            </a:r>
            <a:r>
              <a:rPr lang="zh-CN" altLang="en-US" b="1" dirty="0">
                <a:solidFill>
                  <a:schemeClr val="tx2"/>
                </a:solidFill>
                <a:latin typeface="黑体" panose="02010609060101010101" pitchFamily="49" charset="-122"/>
                <a:ea typeface="黑体" panose="02010609060101010101" pitchFamily="49" charset="-122"/>
              </a:rPr>
              <a:t>网络性质</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具有足够多隐层神经元的</a:t>
            </a:r>
            <a:r>
              <a:rPr lang="en-US" altLang="zh-CN" sz="2000" b="1" dirty="0">
                <a:latin typeface="黑体" panose="02010609060101010101" pitchFamily="49" charset="-122"/>
                <a:ea typeface="黑体" panose="02010609060101010101" pitchFamily="49" charset="-122"/>
              </a:rPr>
              <a:t>RBF </a:t>
            </a:r>
            <a:r>
              <a:rPr lang="zh-CN" altLang="en-US" sz="2000" b="1" dirty="0">
                <a:latin typeface="黑体" panose="02010609060101010101" pitchFamily="49" charset="-122"/>
                <a:ea typeface="黑体" panose="02010609060101010101" pitchFamily="49" charset="-122"/>
              </a:rPr>
              <a:t>神经网络能以任意精度逼近任意连续函数</a:t>
            </a:r>
            <a:r>
              <a:rPr lang="en-US" altLang="zh-CN" sz="2000" b="1" dirty="0">
                <a:latin typeface="黑体" panose="02010609060101010101" pitchFamily="49" charset="-122"/>
                <a:ea typeface="黑体" panose="02010609060101010101" pitchFamily="49" charset="-122"/>
              </a:rPr>
              <a:t>.  </a:t>
            </a:r>
          </a:p>
          <a:p>
            <a:pPr marL="0" indent="0">
              <a:buNone/>
            </a:pPr>
            <a:r>
              <a:rPr lang="en-US" altLang="zh-CN" sz="2000" b="1" dirty="0">
                <a:latin typeface="黑体" panose="02010609060101010101" pitchFamily="49" charset="-122"/>
                <a:ea typeface="黑体" panose="02010609060101010101" pitchFamily="49" charset="-122"/>
              </a:rPr>
              <a:t>                                             </a:t>
            </a:r>
            <a:r>
              <a:rPr lang="en-US" altLang="zh-CN" sz="1600" b="1" dirty="0">
                <a:solidFill>
                  <a:srgbClr val="C30D23"/>
                </a:solidFill>
                <a:latin typeface="黑体" panose="02010609060101010101" pitchFamily="49" charset="-122"/>
                <a:ea typeface="黑体" panose="02010609060101010101" pitchFamily="49" charset="-122"/>
              </a:rPr>
              <a:t>[Park and Sandberg,  1991]</a:t>
            </a:r>
            <a:endParaRPr lang="en-US" altLang="zh-CN" b="1" dirty="0">
              <a:latin typeface="黑体" panose="02010609060101010101" pitchFamily="49" charset="-122"/>
              <a:ea typeface="黑体" panose="02010609060101010101" pitchFamily="49" charset="-122"/>
            </a:endParaRPr>
          </a:p>
          <a:p>
            <a:pPr marL="342900" indent="-342900">
              <a:lnSpc>
                <a:spcPct val="120000"/>
              </a:lnSpc>
              <a:buSzPct val="100000"/>
            </a:pPr>
            <a:r>
              <a:rPr lang="en-US" altLang="zh-CN" b="1" dirty="0">
                <a:solidFill>
                  <a:schemeClr val="tx2"/>
                </a:solidFill>
                <a:latin typeface="黑体" panose="02010609060101010101" pitchFamily="49" charset="-122"/>
                <a:ea typeface="黑体" panose="02010609060101010101" pitchFamily="49" charset="-122"/>
              </a:rPr>
              <a:t>RBF</a:t>
            </a:r>
            <a:r>
              <a:rPr lang="zh-CN" altLang="en-US" b="1" dirty="0">
                <a:solidFill>
                  <a:schemeClr val="tx2"/>
                </a:solidFill>
                <a:latin typeface="黑体" panose="02010609060101010101" pitchFamily="49" charset="-122"/>
                <a:ea typeface="黑体" panose="02010609060101010101" pitchFamily="49" charset="-122"/>
              </a:rPr>
              <a:t>网络训练</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Step1:</a:t>
            </a:r>
            <a:r>
              <a:rPr lang="zh-CN" altLang="en-US" sz="2000" b="1" dirty="0">
                <a:latin typeface="黑体" panose="02010609060101010101" pitchFamily="49" charset="-122"/>
                <a:ea typeface="黑体" panose="02010609060101010101" pitchFamily="49" charset="-122"/>
              </a:rPr>
              <a:t>确定</a:t>
            </a:r>
            <a:r>
              <a:rPr lang="zh-CN" altLang="en-US" sz="2000" b="1" dirty="0">
                <a:solidFill>
                  <a:srgbClr val="FF0000"/>
                </a:solidFill>
                <a:latin typeface="黑体" panose="02010609060101010101" pitchFamily="49" charset="-122"/>
                <a:ea typeface="黑体" panose="02010609060101010101" pitchFamily="49" charset="-122"/>
              </a:rPr>
              <a:t>神经元中心</a:t>
            </a:r>
            <a:r>
              <a:rPr lang="zh-CN" altLang="en-US" sz="2000" b="1" dirty="0">
                <a:latin typeface="黑体" panose="02010609060101010101" pitchFamily="49" charset="-122"/>
                <a:ea typeface="黑体" panose="02010609060101010101" pitchFamily="49" charset="-122"/>
              </a:rPr>
              <a:t>，常用的方式包括随机采样、聚类等</a:t>
            </a:r>
            <a:r>
              <a:rPr lang="en-US" altLang="zh-CN" sz="2000" b="1" dirty="0">
                <a:latin typeface="黑体" panose="02010609060101010101" pitchFamily="49" charset="-122"/>
                <a:ea typeface="黑体" panose="02010609060101010101" pitchFamily="49" charset="-122"/>
              </a:rPr>
              <a:t>            </a:t>
            </a:r>
          </a:p>
          <a:p>
            <a:pPr marL="342900" indent="-342900">
              <a:lnSpc>
                <a:spcPct val="15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Step2:</a:t>
            </a:r>
            <a:r>
              <a:rPr lang="zh-CN" altLang="en-US" sz="2000" b="1" dirty="0">
                <a:latin typeface="黑体" panose="02010609060101010101" pitchFamily="49" charset="-122"/>
                <a:ea typeface="黑体" panose="02010609060101010101" pitchFamily="49" charset="-122"/>
              </a:rPr>
              <a:t>利用</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算法等确定参数</a:t>
            </a:r>
            <a:endParaRPr lang="en-US" altLang="zh-CN" sz="2000" b="1" dirty="0">
              <a:solidFill>
                <a:srgbClr val="C30D23"/>
              </a:solidFill>
              <a:latin typeface="黑体" panose="02010609060101010101" pitchFamily="49" charset="-122"/>
              <a:ea typeface="黑体" panose="02010609060101010101" pitchFamily="49" charset="-122"/>
            </a:endParaRPr>
          </a:p>
          <a:p>
            <a:pPr marL="342900" indent="-342900"/>
            <a:r>
              <a:rPr lang="zh-CN" altLang="en-US" b="1" dirty="0">
                <a:solidFill>
                  <a:srgbClr val="C30D23"/>
                </a:solidFill>
                <a:latin typeface="黑体" panose="02010609060101010101" pitchFamily="49" charset="-122"/>
                <a:ea typeface="黑体" panose="02010609060101010101" pitchFamily="49" charset="-122"/>
              </a:rPr>
              <a:t>特点</a:t>
            </a:r>
            <a:r>
              <a:rPr lang="en-US" altLang="zh-CN" b="1" dirty="0">
                <a:solidFill>
                  <a:srgbClr val="C30D23"/>
                </a:solidFill>
                <a:latin typeface="黑体" panose="02010609060101010101" pitchFamily="49" charset="-122"/>
                <a:ea typeface="黑体" panose="02010609060101010101" pitchFamily="49" charset="-122"/>
              </a:rPr>
              <a:t>:</a:t>
            </a:r>
          </a:p>
          <a:p>
            <a:pPr marL="342900" indent="-342900">
              <a:buFont typeface="Wingdings" panose="05000000000000000000" pitchFamily="2" charset="2"/>
              <a:buChar char="l"/>
            </a:pPr>
            <a:r>
              <a:rPr lang="zh-CN" altLang="en-US" b="1" dirty="0">
                <a:solidFill>
                  <a:srgbClr val="C30D23"/>
                </a:solidFill>
                <a:latin typeface="黑体" panose="02010609060101010101" pitchFamily="49" charset="-122"/>
                <a:ea typeface="黑体" panose="02010609060101010101" pitchFamily="49" charset="-122"/>
              </a:rPr>
              <a:t>只有三层，</a:t>
            </a:r>
            <a:r>
              <a:rPr lang="en-US" altLang="zh-CN" b="1" dirty="0">
                <a:solidFill>
                  <a:srgbClr val="C30D23"/>
                </a:solidFill>
                <a:latin typeface="黑体" panose="02010609060101010101" pitchFamily="49" charset="-122"/>
                <a:ea typeface="黑体" panose="02010609060101010101" pitchFamily="49" charset="-122"/>
              </a:rPr>
              <a:t>BP</a:t>
            </a:r>
            <a:r>
              <a:rPr lang="zh-CN" altLang="en-US" b="1" dirty="0">
                <a:solidFill>
                  <a:srgbClr val="C30D23"/>
                </a:solidFill>
                <a:latin typeface="黑体" panose="02010609060101010101" pitchFamily="49" charset="-122"/>
                <a:ea typeface="黑体" panose="02010609060101010101" pitchFamily="49" charset="-122"/>
              </a:rPr>
              <a:t>可以多层</a:t>
            </a:r>
            <a:endParaRPr lang="en-US" altLang="zh-CN" b="1" dirty="0">
              <a:solidFill>
                <a:srgbClr val="C30D23"/>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b="1" dirty="0">
                <a:solidFill>
                  <a:srgbClr val="C30D23"/>
                </a:solidFill>
                <a:latin typeface="黑体" panose="02010609060101010101" pitchFamily="49" charset="-122"/>
                <a:ea typeface="黑体" panose="02010609060101010101" pitchFamily="49" charset="-122"/>
              </a:rPr>
              <a:t>局部逼近（仅跟局部样本有关），</a:t>
            </a:r>
            <a:r>
              <a:rPr lang="en-US" altLang="zh-CN" b="1" dirty="0">
                <a:solidFill>
                  <a:srgbClr val="C30D23"/>
                </a:solidFill>
                <a:latin typeface="黑体" panose="02010609060101010101" pitchFamily="49" charset="-122"/>
                <a:ea typeface="黑体" panose="02010609060101010101" pitchFamily="49" charset="-122"/>
              </a:rPr>
              <a:t>BP</a:t>
            </a:r>
            <a:r>
              <a:rPr lang="zh-CN" altLang="en-US" b="1" dirty="0">
                <a:solidFill>
                  <a:srgbClr val="C30D23"/>
                </a:solidFill>
                <a:latin typeface="黑体" panose="02010609060101010101" pitchFamily="49" charset="-122"/>
                <a:ea typeface="黑体" panose="02010609060101010101" pitchFamily="49" charset="-122"/>
              </a:rPr>
              <a:t>网络是全局逼近（跟所有样本有关）</a:t>
            </a:r>
            <a:endParaRPr lang="en-US" altLang="zh-CN" b="1" dirty="0">
              <a:solidFill>
                <a:srgbClr val="C30D23"/>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b="1" dirty="0">
                <a:solidFill>
                  <a:srgbClr val="C30D23"/>
                </a:solidFill>
                <a:latin typeface="黑体" panose="02010609060101010101" pitchFamily="49" charset="-122"/>
                <a:ea typeface="黑体" panose="02010609060101010101" pitchFamily="49" charset="-122"/>
              </a:rPr>
              <a:t>训练速度快</a:t>
            </a:r>
            <a:endParaRPr lang="en-US" altLang="zh-CN" b="1" dirty="0">
              <a:solidFill>
                <a:srgbClr val="C30D23"/>
              </a:solidFill>
              <a:latin typeface="黑体" panose="02010609060101010101" pitchFamily="49" charset="-122"/>
              <a:ea typeface="黑体" panose="02010609060101010101" pitchFamily="49" charset="-122"/>
            </a:endParaRPr>
          </a:p>
          <a:p>
            <a:pPr marL="0" indent="0">
              <a:buNone/>
            </a:pPr>
            <a:endParaRPr lang="en-US" altLang="zh-CN" sz="2000" dirty="0"/>
          </a:p>
        </p:txBody>
      </p:sp>
    </p:spTree>
    <p:extLst>
      <p:ext uri="{BB962C8B-B14F-4D97-AF65-F5344CB8AC3E}">
        <p14:creationId xmlns:p14="http://schemas.microsoft.com/office/powerpoint/2010/main" val="37186232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b="1" dirty="0">
                <a:latin typeface="黑体" panose="02010609060101010101" pitchFamily="49" charset="-122"/>
                <a:ea typeface="黑体" panose="02010609060101010101" pitchFamily="49" charset="-122"/>
              </a:rPr>
              <a:t>ART </a:t>
            </a:r>
            <a:r>
              <a:rPr lang="zh-CN" altLang="en-US" b="1" dirty="0">
                <a:latin typeface="黑体" panose="02010609060101010101" pitchFamily="49" charset="-122"/>
                <a:ea typeface="黑体" panose="02010609060101010101" pitchFamily="49" charset="-122"/>
              </a:rPr>
              <a:t>网络</a:t>
            </a:r>
          </a:p>
        </p:txBody>
      </p:sp>
      <p:sp>
        <p:nvSpPr>
          <p:cNvPr id="4" name="内容占位符 3"/>
          <p:cNvSpPr>
            <a:spLocks noGrp="1"/>
          </p:cNvSpPr>
          <p:nvPr>
            <p:ph sz="quarter" idx="14"/>
          </p:nvPr>
        </p:nvSpPr>
        <p:spPr>
          <a:xfrm>
            <a:off x="260350" y="1537688"/>
            <a:ext cx="8629650" cy="4474643"/>
          </a:xfrm>
        </p:spPr>
        <p:txBody>
          <a:bodyPr>
            <a:normAutofit fontScale="92500" lnSpcReduction="10000"/>
          </a:bodyPr>
          <a:lstStyle/>
          <a:p>
            <a:pPr marL="342900" indent="-342900">
              <a:lnSpc>
                <a:spcPct val="120000"/>
              </a:lnSpc>
              <a:buSzPct val="100000"/>
            </a:pPr>
            <a:r>
              <a:rPr lang="zh-CN" altLang="en-US" sz="2400" b="1" dirty="0">
                <a:solidFill>
                  <a:schemeClr val="tx2"/>
                </a:solidFill>
                <a:latin typeface="黑体" panose="02010609060101010101" pitchFamily="49" charset="-122"/>
                <a:ea typeface="黑体" panose="02010609060101010101" pitchFamily="49" charset="-122"/>
              </a:rPr>
              <a:t>竞争学习</a:t>
            </a:r>
            <a:endParaRPr lang="en-US" altLang="zh-CN" sz="2400" b="1" dirty="0">
              <a:solidFill>
                <a:schemeClr val="tx2"/>
              </a:solidFill>
              <a:latin typeface="黑体" panose="02010609060101010101" pitchFamily="49" charset="-122"/>
              <a:ea typeface="黑体" panose="02010609060101010101" pitchFamily="49" charset="-122"/>
            </a:endParaRPr>
          </a:p>
          <a:p>
            <a:pPr marL="0" indent="0">
              <a:lnSpc>
                <a:spcPct val="110000"/>
              </a:lnSpc>
              <a:buNone/>
            </a:pPr>
            <a:r>
              <a:rPr lang="zh-CN" altLang="en-US" sz="2000" b="1" dirty="0">
                <a:latin typeface="黑体" panose="02010609060101010101" pitchFamily="49" charset="-122"/>
                <a:ea typeface="黑体" panose="02010609060101010101" pitchFamily="49" charset="-122"/>
              </a:rPr>
              <a:t>竞争学习是神经网络中一种常用的</a:t>
            </a:r>
            <a:r>
              <a:rPr lang="zh-CN" altLang="en-US" sz="2000" b="1" dirty="0">
                <a:solidFill>
                  <a:srgbClr val="C00000"/>
                </a:solidFill>
                <a:latin typeface="黑体" panose="02010609060101010101" pitchFamily="49" charset="-122"/>
                <a:ea typeface="黑体" panose="02010609060101010101" pitchFamily="49" charset="-122"/>
              </a:rPr>
              <a:t>无监督学习</a:t>
            </a:r>
            <a:r>
              <a:rPr lang="zh-CN" altLang="en-US" sz="2000" b="1" dirty="0">
                <a:latin typeface="黑体" panose="02010609060101010101" pitchFamily="49" charset="-122"/>
                <a:ea typeface="黑体" panose="02010609060101010101" pitchFamily="49" charset="-122"/>
              </a:rPr>
              <a:t>策略</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在使用该策略时</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网络的输出神经元</a:t>
            </a:r>
            <a:r>
              <a:rPr lang="zh-CN" altLang="en-US" sz="2000" b="1" dirty="0">
                <a:solidFill>
                  <a:srgbClr val="C00000"/>
                </a:solidFill>
                <a:latin typeface="黑体" panose="02010609060101010101" pitchFamily="49" charset="-122"/>
                <a:ea typeface="黑体" panose="02010609060101010101" pitchFamily="49" charset="-122"/>
              </a:rPr>
              <a:t>相互竞争</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每一时刻仅有一个神经元被激活</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其他神经元的状态被抑制</a:t>
            </a:r>
            <a:r>
              <a:rPr lang="en-US" altLang="zh-CN" sz="2000" b="1" dirty="0">
                <a:latin typeface="黑体" panose="02010609060101010101" pitchFamily="49" charset="-122"/>
                <a:ea typeface="黑体" panose="02010609060101010101" pitchFamily="49" charset="-122"/>
              </a:rPr>
              <a:t>. </a:t>
            </a:r>
          </a:p>
          <a:p>
            <a:pPr marL="342900" indent="-342900">
              <a:lnSpc>
                <a:spcPct val="100000"/>
              </a:lnSpc>
            </a:pPr>
            <a:r>
              <a:rPr lang="en-US" altLang="zh-CN" sz="2400" b="1" dirty="0">
                <a:solidFill>
                  <a:schemeClr val="tx2"/>
                </a:solidFill>
                <a:latin typeface="黑体" panose="02010609060101010101" pitchFamily="49" charset="-122"/>
                <a:ea typeface="黑体" panose="02010609060101010101" pitchFamily="49" charset="-122"/>
              </a:rPr>
              <a:t>ART </a:t>
            </a:r>
            <a:r>
              <a:rPr lang="zh-CN" altLang="en-US" sz="2400" b="1" dirty="0">
                <a:solidFill>
                  <a:schemeClr val="tx2"/>
                </a:solidFill>
                <a:latin typeface="黑体" panose="02010609060101010101" pitchFamily="49" charset="-122"/>
                <a:ea typeface="黑体" panose="02010609060101010101" pitchFamily="49" charset="-122"/>
              </a:rPr>
              <a:t>网络 </a:t>
            </a:r>
            <a:r>
              <a:rPr lang="en-US" altLang="zh-CN" sz="1600" b="1" dirty="0">
                <a:solidFill>
                  <a:srgbClr val="C30D23"/>
                </a:solidFill>
                <a:latin typeface="黑体" panose="02010609060101010101" pitchFamily="49" charset="-122"/>
                <a:ea typeface="黑体" panose="02010609060101010101" pitchFamily="49" charset="-122"/>
              </a:rPr>
              <a:t>[Carpenter and </a:t>
            </a:r>
            <a:r>
              <a:rPr lang="en-US" altLang="zh-CN" sz="1600" b="1" dirty="0" err="1">
                <a:solidFill>
                  <a:srgbClr val="C30D23"/>
                </a:solidFill>
                <a:latin typeface="黑体" panose="02010609060101010101" pitchFamily="49" charset="-122"/>
                <a:ea typeface="黑体" panose="02010609060101010101" pitchFamily="49" charset="-122"/>
              </a:rPr>
              <a:t>Grossberg</a:t>
            </a:r>
            <a:r>
              <a:rPr lang="en-US" altLang="zh-CN" sz="1600" b="1" dirty="0">
                <a:solidFill>
                  <a:srgbClr val="C30D23"/>
                </a:solidFill>
                <a:latin typeface="黑体" panose="02010609060101010101" pitchFamily="49" charset="-122"/>
                <a:ea typeface="黑体" panose="02010609060101010101" pitchFamily="49" charset="-122"/>
              </a:rPr>
              <a:t>,  1987]</a:t>
            </a:r>
          </a:p>
          <a:p>
            <a:pPr marL="342900" indent="-342900">
              <a:lnSpc>
                <a:spcPct val="15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ART </a:t>
            </a:r>
            <a:r>
              <a:rPr lang="zh-CN" altLang="en-US" sz="2000" b="1" dirty="0">
                <a:latin typeface="黑体" panose="02010609060101010101" pitchFamily="49" charset="-122"/>
                <a:ea typeface="黑体" panose="02010609060101010101" pitchFamily="49" charset="-122"/>
              </a:rPr>
              <a:t>网络是竞争学习的重要代表</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ART </a:t>
            </a:r>
            <a:r>
              <a:rPr lang="zh-CN" altLang="en-US" sz="2000" b="1" dirty="0">
                <a:latin typeface="黑体" panose="02010609060101010101" pitchFamily="49" charset="-122"/>
                <a:ea typeface="黑体" panose="02010609060101010101" pitchFamily="49" charset="-122"/>
              </a:rPr>
              <a:t>网络由比较层、识别层、识别阈值和重置模块构成</a:t>
            </a:r>
            <a:r>
              <a:rPr lang="en-US" altLang="zh-CN" sz="2000" b="1" dirty="0">
                <a:latin typeface="黑体" panose="02010609060101010101" pitchFamily="49" charset="-122"/>
                <a:ea typeface="黑体" panose="02010609060101010101" pitchFamily="49" charset="-122"/>
              </a:rPr>
              <a:t>          </a:t>
            </a:r>
          </a:p>
          <a:p>
            <a:pPr marL="342900" indent="-342900">
              <a:lnSpc>
                <a:spcPct val="15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比较层负责接收输入样本</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并将其传送给识别层神经元</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识别层每个神经元对应一个模式类</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神经元的数目可在训练过程中动态增长以增加新的模式类</a:t>
            </a:r>
            <a:endParaRPr lang="en-US" altLang="zh-CN" sz="2000" b="1" dirty="0">
              <a:latin typeface="黑体" panose="02010609060101010101" pitchFamily="49" charset="-122"/>
              <a:ea typeface="黑体" panose="02010609060101010101" pitchFamily="49" charset="-122"/>
            </a:endParaRPr>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2867526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b="1" dirty="0">
                <a:latin typeface="黑体" panose="02010609060101010101" pitchFamily="49" charset="-122"/>
                <a:ea typeface="黑体" panose="02010609060101010101" pitchFamily="49" charset="-122"/>
              </a:rPr>
              <a:t>ART </a:t>
            </a:r>
            <a:r>
              <a:rPr lang="zh-CN" altLang="en-US" b="1" dirty="0">
                <a:latin typeface="黑体" panose="02010609060101010101" pitchFamily="49" charset="-122"/>
                <a:ea typeface="黑体" panose="02010609060101010101" pitchFamily="49" charset="-122"/>
              </a:rPr>
              <a:t>网络</a:t>
            </a:r>
          </a:p>
        </p:txBody>
      </p:sp>
      <p:sp>
        <p:nvSpPr>
          <p:cNvPr id="4" name="内容占位符 3"/>
          <p:cNvSpPr>
            <a:spLocks noGrp="1"/>
          </p:cNvSpPr>
          <p:nvPr>
            <p:ph sz="quarter" idx="14"/>
          </p:nvPr>
        </p:nvSpPr>
        <p:spPr>
          <a:xfrm>
            <a:off x="318223" y="1537688"/>
            <a:ext cx="8629650" cy="4474643"/>
          </a:xfrm>
        </p:spPr>
        <p:txBody>
          <a:bodyPr>
            <a:normAutofit fontScale="92500" lnSpcReduction="20000"/>
          </a:bodyPr>
          <a:lstStyle/>
          <a:p>
            <a:pPr marL="342900" indent="-342900">
              <a:lnSpc>
                <a:spcPct val="130000"/>
              </a:lnSpc>
              <a:buSzPct val="100000"/>
            </a:pPr>
            <a:r>
              <a:rPr lang="en-US" altLang="zh-CN" sz="2400" b="1" dirty="0">
                <a:solidFill>
                  <a:schemeClr val="tx2"/>
                </a:solidFill>
                <a:latin typeface="黑体" panose="02010609060101010101" pitchFamily="49" charset="-122"/>
                <a:ea typeface="黑体" panose="02010609060101010101" pitchFamily="49" charset="-122"/>
              </a:rPr>
              <a:t>ART </a:t>
            </a:r>
            <a:r>
              <a:rPr lang="zh-CN" altLang="en-US" sz="2400" b="1" dirty="0">
                <a:solidFill>
                  <a:schemeClr val="tx2"/>
                </a:solidFill>
                <a:latin typeface="黑体" panose="02010609060101010101" pitchFamily="49" charset="-122"/>
                <a:ea typeface="黑体" panose="02010609060101010101" pitchFamily="49" charset="-122"/>
              </a:rPr>
              <a:t>网络性能依赖于识别阈值</a:t>
            </a:r>
            <a:endParaRPr lang="en-US" altLang="zh-CN" sz="2400"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识别阈值高时</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输入样本将会分成比较多、得到较精细分类</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识别阈值低时</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输入样本将会分成比较少、产生较粗略分类</a:t>
            </a:r>
            <a:endParaRPr lang="en-US" altLang="zh-CN" sz="2000" b="1" dirty="0">
              <a:latin typeface="黑体" panose="02010609060101010101" pitchFamily="49" charset="-122"/>
              <a:ea typeface="黑体" panose="02010609060101010101" pitchFamily="49" charset="-122"/>
            </a:endParaRPr>
          </a:p>
          <a:p>
            <a:pPr marL="342900" indent="-342900">
              <a:lnSpc>
                <a:spcPct val="140000"/>
              </a:lnSpc>
              <a:spcAft>
                <a:spcPts val="600"/>
              </a:spcAft>
              <a:buSzPct val="100000"/>
            </a:pPr>
            <a:r>
              <a:rPr lang="en-US" altLang="zh-CN" sz="2400" b="1" dirty="0">
                <a:solidFill>
                  <a:schemeClr val="tx2"/>
                </a:solidFill>
                <a:latin typeface="黑体" panose="02010609060101010101" pitchFamily="49" charset="-122"/>
                <a:ea typeface="黑体" panose="02010609060101010101" pitchFamily="49" charset="-122"/>
              </a:rPr>
              <a:t>ART </a:t>
            </a:r>
            <a:r>
              <a:rPr lang="zh-CN" altLang="en-US" sz="2400" b="1" dirty="0">
                <a:solidFill>
                  <a:schemeClr val="tx2"/>
                </a:solidFill>
                <a:latin typeface="黑体" panose="02010609060101010101" pitchFamily="49" charset="-122"/>
                <a:ea typeface="黑体" panose="02010609060101010101" pitchFamily="49" charset="-122"/>
              </a:rPr>
              <a:t>网络的优势</a:t>
            </a:r>
            <a:endParaRPr lang="en-US" altLang="zh-CN" sz="2400" b="1" dirty="0">
              <a:solidFill>
                <a:schemeClr val="tx2"/>
              </a:solidFill>
              <a:latin typeface="黑体" panose="02010609060101010101" pitchFamily="49" charset="-122"/>
              <a:ea typeface="黑体" panose="02010609060101010101" pitchFamily="49" charset="-122"/>
            </a:endParaRPr>
          </a:p>
          <a:p>
            <a:pPr marL="342900" indent="-342900">
              <a:lnSpc>
                <a:spcPct val="11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ART</a:t>
            </a:r>
            <a:r>
              <a:rPr lang="zh-CN" altLang="en-US" sz="2000" b="1" dirty="0">
                <a:latin typeface="黑体" panose="02010609060101010101" pitchFamily="49" charset="-122"/>
                <a:ea typeface="黑体" panose="02010609060101010101" pitchFamily="49" charset="-122"/>
              </a:rPr>
              <a:t>较好的解决了竞争学习中的</a:t>
            </a:r>
            <a:r>
              <a:rPr lang="zh-CN" altLang="en-US" sz="2000" b="1" dirty="0">
                <a:solidFill>
                  <a:srgbClr val="C00000"/>
                </a:solidFill>
                <a:latin typeface="黑体" panose="02010609060101010101" pitchFamily="49" charset="-122"/>
                <a:ea typeface="黑体" panose="02010609060101010101" pitchFamily="49" charset="-122"/>
              </a:rPr>
              <a:t>“可塑性</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稳定性窘境”</a:t>
            </a:r>
            <a:r>
              <a:rPr lang="en-US" altLang="zh-CN" sz="2000" b="1" dirty="0">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可塑性</a:t>
            </a:r>
            <a:r>
              <a:rPr lang="zh-CN" altLang="en-US" sz="2000" b="1" dirty="0">
                <a:latin typeface="黑体" panose="02010609060101010101" pitchFamily="49" charset="-122"/>
                <a:ea typeface="黑体" panose="02010609060101010101" pitchFamily="49" charset="-122"/>
              </a:rPr>
              <a:t>是指神经网络要有学习新知识的能力；</a:t>
            </a:r>
            <a:r>
              <a:rPr lang="zh-CN" altLang="en-US" sz="2000" b="1" dirty="0">
                <a:solidFill>
                  <a:srgbClr val="C00000"/>
                </a:solidFill>
                <a:latin typeface="黑体" panose="02010609060101010101" pitchFamily="49" charset="-122"/>
                <a:ea typeface="黑体" panose="02010609060101010101" pitchFamily="49" charset="-122"/>
              </a:rPr>
              <a:t>稳定性</a:t>
            </a:r>
            <a:r>
              <a:rPr lang="zh-CN" altLang="en-US" sz="2000" b="1" dirty="0">
                <a:latin typeface="黑体" panose="02010609060101010101" pitchFamily="49" charset="-122"/>
                <a:ea typeface="黑体" panose="02010609060101010101" pitchFamily="49" charset="-122"/>
              </a:rPr>
              <a:t>是指神经网络在学习新知识时要保持对旧知识的记忆</a:t>
            </a:r>
            <a:r>
              <a:rPr lang="en-US" altLang="zh-CN" sz="2000" b="1" dirty="0">
                <a:latin typeface="黑体" panose="02010609060101010101" pitchFamily="49" charset="-122"/>
                <a:ea typeface="黑体" panose="02010609060101010101" pitchFamily="49" charset="-122"/>
              </a:rPr>
              <a:t>. </a:t>
            </a:r>
          </a:p>
          <a:p>
            <a:pPr marL="342900" indent="-342900">
              <a:lnSpc>
                <a:spcPct val="150000"/>
              </a:lnSpc>
              <a:buFont typeface="Wingdings" panose="05000000000000000000" pitchFamily="2" charset="2"/>
              <a:buChar char="l"/>
            </a:pPr>
            <a:r>
              <a:rPr lang="en-US" altLang="zh-CN" sz="2000" b="1" dirty="0">
                <a:solidFill>
                  <a:srgbClr val="FF0000"/>
                </a:solidFill>
                <a:latin typeface="黑体" panose="02010609060101010101" pitchFamily="49" charset="-122"/>
                <a:ea typeface="黑体" panose="02010609060101010101" pitchFamily="49" charset="-122"/>
              </a:rPr>
              <a:t>ART </a:t>
            </a:r>
            <a:r>
              <a:rPr lang="zh-CN" altLang="en-US" sz="2000" b="1" dirty="0">
                <a:solidFill>
                  <a:srgbClr val="FF0000"/>
                </a:solidFill>
                <a:latin typeface="黑体" panose="02010609060101010101" pitchFamily="49" charset="-122"/>
                <a:ea typeface="黑体" panose="02010609060101010101" pitchFamily="49" charset="-122"/>
              </a:rPr>
              <a:t>网络可以增量学习或在线学习</a:t>
            </a:r>
            <a:endParaRPr lang="en-US" altLang="zh-CN" sz="2000" b="1" dirty="0">
              <a:solidFill>
                <a:srgbClr val="FF0000"/>
              </a:solidFill>
              <a:latin typeface="黑体" panose="02010609060101010101" pitchFamily="49" charset="-122"/>
              <a:ea typeface="黑体" panose="02010609060101010101" pitchFamily="49" charset="-122"/>
            </a:endParaRPr>
          </a:p>
          <a:p>
            <a:pPr marL="342900" indent="-342900">
              <a:lnSpc>
                <a:spcPct val="150000"/>
              </a:lnSpc>
              <a:spcAft>
                <a:spcPts val="600"/>
              </a:spcAft>
              <a:buSzPct val="100000"/>
            </a:pPr>
            <a:r>
              <a:rPr lang="en-US" altLang="zh-CN" sz="2400" b="1" dirty="0">
                <a:solidFill>
                  <a:schemeClr val="tx2"/>
                </a:solidFill>
                <a:latin typeface="黑体" panose="02010609060101010101" pitchFamily="49" charset="-122"/>
                <a:ea typeface="黑体" panose="02010609060101010101" pitchFamily="49" charset="-122"/>
              </a:rPr>
              <a:t>ART </a:t>
            </a:r>
            <a:r>
              <a:rPr lang="zh-CN" altLang="en-US" sz="2400" b="1" dirty="0">
                <a:solidFill>
                  <a:schemeClr val="tx2"/>
                </a:solidFill>
                <a:latin typeface="黑体" panose="02010609060101010101" pitchFamily="49" charset="-122"/>
                <a:ea typeface="黑体" panose="02010609060101010101" pitchFamily="49" charset="-122"/>
              </a:rPr>
              <a:t>网络的发展</a:t>
            </a:r>
            <a:endParaRPr lang="en-US" altLang="zh-CN" sz="2400" b="1" dirty="0">
              <a:solidFill>
                <a:schemeClr val="tx2"/>
              </a:solidFill>
              <a:latin typeface="黑体" panose="02010609060101010101" pitchFamily="49" charset="-122"/>
              <a:ea typeface="黑体" panose="02010609060101010101" pitchFamily="49" charset="-122"/>
            </a:endParaRPr>
          </a:p>
          <a:p>
            <a:pPr marL="0" indent="0">
              <a:spcBef>
                <a:spcPts val="1200"/>
              </a:spcBef>
              <a:spcAft>
                <a:spcPts val="600"/>
              </a:spcAft>
              <a:buNone/>
            </a:pPr>
            <a:r>
              <a:rPr lang="en-US" altLang="zh-CN" sz="2000" b="1" dirty="0">
                <a:latin typeface="黑体" panose="02010609060101010101" pitchFamily="49" charset="-122"/>
                <a:ea typeface="黑体" panose="02010609060101010101" pitchFamily="49" charset="-122"/>
              </a:rPr>
              <a:t>    ART2 </a:t>
            </a:r>
            <a:r>
              <a:rPr lang="zh-CN" altLang="en-US" sz="2000" b="1" dirty="0">
                <a:latin typeface="黑体" panose="02010609060101010101" pitchFamily="49" charset="-122"/>
                <a:ea typeface="黑体" panose="02010609060101010101" pitchFamily="49" charset="-122"/>
              </a:rPr>
              <a:t>网络、</a:t>
            </a:r>
            <a:r>
              <a:rPr lang="en-US" altLang="zh-CN" sz="2000" b="1" dirty="0" err="1">
                <a:latin typeface="黑体" panose="02010609060101010101" pitchFamily="49" charset="-122"/>
                <a:ea typeface="黑体" panose="02010609060101010101" pitchFamily="49" charset="-122"/>
              </a:rPr>
              <a:t>FuzzyART</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网络、</a:t>
            </a:r>
            <a:r>
              <a:rPr lang="en-US" altLang="zh-CN" sz="2000" b="1" dirty="0">
                <a:latin typeface="黑体" panose="02010609060101010101" pitchFamily="49" charset="-122"/>
                <a:ea typeface="黑体" panose="02010609060101010101" pitchFamily="49" charset="-122"/>
              </a:rPr>
              <a:t>ARTMAP </a:t>
            </a:r>
            <a:r>
              <a:rPr lang="zh-CN" altLang="en-US" sz="2000" b="1" dirty="0">
                <a:latin typeface="黑体" panose="02010609060101010101" pitchFamily="49" charset="-122"/>
                <a:ea typeface="黑体" panose="02010609060101010101" pitchFamily="49" charset="-122"/>
              </a:rPr>
              <a:t>网络</a:t>
            </a:r>
            <a:endParaRPr lang="en-US" altLang="zh-CN" sz="2000" b="1" dirty="0">
              <a:latin typeface="黑体" panose="02010609060101010101" pitchFamily="49" charset="-122"/>
              <a:ea typeface="黑体" panose="02010609060101010101" pitchFamily="49" charset="-122"/>
            </a:endParaRPr>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35221024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b="1" dirty="0">
                <a:latin typeface="黑体" panose="02010609060101010101" pitchFamily="49" charset="-122"/>
                <a:ea typeface="黑体" panose="02010609060101010101" pitchFamily="49" charset="-122"/>
              </a:rPr>
              <a:t>SOM </a:t>
            </a:r>
            <a:r>
              <a:rPr lang="zh-CN" altLang="en-US" b="1" dirty="0">
                <a:latin typeface="黑体" panose="02010609060101010101" pitchFamily="49" charset="-122"/>
                <a:ea typeface="黑体" panose="02010609060101010101" pitchFamily="49" charset="-122"/>
              </a:rPr>
              <a:t>网络 </a:t>
            </a:r>
            <a:r>
              <a:rPr lang="en-US" altLang="zh-CN" sz="1600" b="1" dirty="0">
                <a:solidFill>
                  <a:srgbClr val="C00000"/>
                </a:solidFill>
                <a:latin typeface="黑体" panose="02010609060101010101" pitchFamily="49" charset="-122"/>
                <a:ea typeface="黑体" panose="02010609060101010101" pitchFamily="49" charset="-122"/>
              </a:rPr>
              <a:t>[</a:t>
            </a:r>
            <a:r>
              <a:rPr lang="en-US" altLang="zh-CN" sz="1600" b="1" dirty="0" err="1">
                <a:solidFill>
                  <a:srgbClr val="C00000"/>
                </a:solidFill>
                <a:latin typeface="黑体" panose="02010609060101010101" pitchFamily="49" charset="-122"/>
                <a:ea typeface="黑体" panose="02010609060101010101" pitchFamily="49" charset="-122"/>
              </a:rPr>
              <a:t>Kohonen</a:t>
            </a:r>
            <a:r>
              <a:rPr lang="en-US" altLang="zh-CN" sz="1600" b="1" dirty="0">
                <a:solidFill>
                  <a:srgbClr val="C00000"/>
                </a:solidFill>
                <a:latin typeface="黑体" panose="02010609060101010101" pitchFamily="49" charset="-122"/>
                <a:ea typeface="黑体" panose="02010609060101010101" pitchFamily="49" charset="-122"/>
              </a:rPr>
              <a:t>, 1982]</a:t>
            </a:r>
            <a:endParaRPr lang="zh-CN" altLang="en-US" sz="1600" b="1" dirty="0">
              <a:solidFill>
                <a:srgbClr val="C00000"/>
              </a:solidFill>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260350" y="1720513"/>
            <a:ext cx="4885241" cy="4343400"/>
          </a:xfrm>
        </p:spPr>
        <p:txBody>
          <a:bodyPr/>
          <a:lstStyle/>
          <a:p>
            <a:pPr marL="342900" indent="-342900">
              <a:lnSpc>
                <a:spcPct val="10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SOM </a:t>
            </a:r>
            <a:r>
              <a:rPr lang="zh-CN" altLang="en-US" sz="2000" b="1" dirty="0">
                <a:latin typeface="黑体" panose="02010609060101010101" pitchFamily="49" charset="-122"/>
                <a:ea typeface="黑体" panose="02010609060101010101" pitchFamily="49" charset="-122"/>
              </a:rPr>
              <a:t>网络是一种竞争型的</a:t>
            </a:r>
            <a:r>
              <a:rPr lang="zh-CN" altLang="en-US" sz="2000" b="1" dirty="0">
                <a:solidFill>
                  <a:srgbClr val="C00000"/>
                </a:solidFill>
                <a:latin typeface="黑体" panose="02010609060101010101" pitchFamily="49" charset="-122"/>
                <a:ea typeface="黑体" panose="02010609060101010101" pitchFamily="49" charset="-122"/>
              </a:rPr>
              <a:t>无监督神经网络</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它能将高维数据映射到低维空间（通常为</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维）</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同时</a:t>
            </a:r>
            <a:r>
              <a:rPr lang="zh-CN" altLang="en-US" sz="2000" b="1" dirty="0">
                <a:solidFill>
                  <a:srgbClr val="C00000"/>
                </a:solidFill>
                <a:latin typeface="黑体" panose="02010609060101010101" pitchFamily="49" charset="-122"/>
                <a:ea typeface="黑体" panose="02010609060101010101" pitchFamily="49" charset="-122"/>
              </a:rPr>
              <a:t>保持</a:t>
            </a:r>
            <a:r>
              <a:rPr lang="zh-CN" altLang="en-US" sz="2000" b="1" dirty="0">
                <a:latin typeface="黑体" panose="02010609060101010101" pitchFamily="49" charset="-122"/>
                <a:ea typeface="黑体" panose="02010609060101010101" pitchFamily="49" charset="-122"/>
              </a:rPr>
              <a:t>输入数据在高维空间的</a:t>
            </a:r>
            <a:r>
              <a:rPr lang="zh-CN" altLang="en-US" sz="2000" b="1" dirty="0">
                <a:solidFill>
                  <a:srgbClr val="C00000"/>
                </a:solidFill>
                <a:latin typeface="黑体" panose="02010609060101010101" pitchFamily="49" charset="-122"/>
                <a:ea typeface="黑体" panose="02010609060101010101" pitchFamily="49" charset="-122"/>
              </a:rPr>
              <a:t>拓扑结构</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即将高维空间中相似的样本点映射到网络输出层中邻近神经元</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如图，</a:t>
            </a:r>
            <a:r>
              <a:rPr lang="en-US" altLang="zh-CN" sz="2000" b="1" dirty="0">
                <a:latin typeface="黑体" panose="02010609060101010101" pitchFamily="49" charset="-122"/>
                <a:ea typeface="黑体" panose="02010609060101010101" pitchFamily="49" charset="-122"/>
              </a:rPr>
              <a:t>SOM </a:t>
            </a:r>
            <a:r>
              <a:rPr lang="zh-CN" altLang="en-US" sz="2000" b="1" dirty="0">
                <a:latin typeface="黑体" panose="02010609060101010101" pitchFamily="49" charset="-122"/>
                <a:ea typeface="黑体" panose="02010609060101010101" pitchFamily="49" charset="-122"/>
              </a:rPr>
              <a:t>网络中的输出层神经元以矩阵方式排列在二维空间中</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每个神经元都拥有一个权值向量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网络在接收输入向量后</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将会确定输出层获胜神经元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它决定了该输入向量在低维空间中的位置</a:t>
            </a:r>
            <a:r>
              <a:rPr lang="en-US" altLang="zh-CN" sz="2000" b="1" dirty="0">
                <a:latin typeface="黑体" panose="02010609060101010101" pitchFamily="49" charset="-122"/>
                <a:ea typeface="黑体" panose="02010609060101010101" pitchFamily="49" charset="-122"/>
              </a:rPr>
              <a:t>. </a:t>
            </a:r>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591" y="1970958"/>
            <a:ext cx="3744409" cy="3418551"/>
          </a:xfrm>
          <a:prstGeom prst="rect">
            <a:avLst/>
          </a:prstGeom>
        </p:spPr>
      </p:pic>
    </p:spTree>
    <p:extLst>
      <p:ext uri="{BB962C8B-B14F-4D97-AF65-F5344CB8AC3E}">
        <p14:creationId xmlns:p14="http://schemas.microsoft.com/office/powerpoint/2010/main" val="24880345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b="1" dirty="0">
                <a:latin typeface="黑体" panose="02010609060101010101" pitchFamily="49" charset="-122"/>
                <a:ea typeface="黑体" panose="02010609060101010101" pitchFamily="49" charset="-122"/>
              </a:rPr>
              <a:t>SOM </a:t>
            </a:r>
            <a:r>
              <a:rPr lang="zh-CN" altLang="en-US" b="1" dirty="0">
                <a:latin typeface="黑体" panose="02010609060101010101" pitchFamily="49" charset="-122"/>
                <a:ea typeface="黑体" panose="02010609060101010101" pitchFamily="49" charset="-122"/>
              </a:rPr>
              <a:t>网络 </a:t>
            </a:r>
            <a:r>
              <a:rPr lang="en-US" altLang="zh-CN" sz="1600" b="1" dirty="0">
                <a:solidFill>
                  <a:srgbClr val="C30D23"/>
                </a:solidFill>
                <a:latin typeface="黑体" panose="02010609060101010101" pitchFamily="49" charset="-122"/>
                <a:ea typeface="黑体" panose="02010609060101010101" pitchFamily="49" charset="-122"/>
              </a:rPr>
              <a:t>[</a:t>
            </a:r>
            <a:r>
              <a:rPr lang="en-US" altLang="zh-CN" sz="1600" b="1" dirty="0" err="1">
                <a:solidFill>
                  <a:srgbClr val="C30D23"/>
                </a:solidFill>
                <a:latin typeface="黑体" panose="02010609060101010101" pitchFamily="49" charset="-122"/>
                <a:ea typeface="黑体" panose="02010609060101010101" pitchFamily="49" charset="-122"/>
              </a:rPr>
              <a:t>Kohonen</a:t>
            </a:r>
            <a:r>
              <a:rPr lang="en-US" altLang="zh-CN" sz="1600" b="1" dirty="0">
                <a:solidFill>
                  <a:srgbClr val="C30D23"/>
                </a:solidFill>
                <a:latin typeface="黑体" panose="02010609060101010101" pitchFamily="49" charset="-122"/>
                <a:ea typeface="黑体" panose="02010609060101010101" pitchFamily="49" charset="-122"/>
              </a:rPr>
              <a:t>,  1982]</a:t>
            </a:r>
            <a:endParaRPr lang="zh-CN" altLang="en-US" sz="1600" b="1" dirty="0">
              <a:solidFill>
                <a:srgbClr val="C30D23"/>
              </a:solidFill>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318224" y="1663193"/>
            <a:ext cx="4074604" cy="4522454"/>
          </a:xfrm>
        </p:spPr>
        <p:txBody>
          <a:bodyPr>
            <a:normAutofit/>
          </a:bodyPr>
          <a:lstStyle/>
          <a:p>
            <a:pPr marL="342900" indent="-342900">
              <a:lnSpc>
                <a:spcPct val="150000"/>
              </a:lnSpc>
            </a:pPr>
            <a:r>
              <a:rPr lang="en-US" altLang="zh-CN" b="1" dirty="0">
                <a:solidFill>
                  <a:schemeClr val="tx2"/>
                </a:solidFill>
                <a:latin typeface="黑体" panose="02010609060101010101" pitchFamily="49" charset="-122"/>
                <a:ea typeface="黑体" panose="02010609060101010101" pitchFamily="49" charset="-122"/>
              </a:rPr>
              <a:t>SOM </a:t>
            </a:r>
            <a:r>
              <a:rPr lang="zh-CN" altLang="en-US" b="1" dirty="0">
                <a:solidFill>
                  <a:schemeClr val="tx2"/>
                </a:solidFill>
                <a:latin typeface="黑体" panose="02010609060101010101" pitchFamily="49" charset="-122"/>
                <a:ea typeface="黑体" panose="02010609060101010101" pitchFamily="49" charset="-122"/>
              </a:rPr>
              <a:t>网络训练</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50000"/>
              </a:lnSpc>
              <a:buNone/>
            </a:pPr>
            <a:r>
              <a:rPr lang="en-US" altLang="zh-CN" sz="2000" b="1" dirty="0">
                <a:latin typeface="黑体" panose="02010609060101010101" pitchFamily="49" charset="-122"/>
                <a:ea typeface="黑体" panose="02010609060101010101" pitchFamily="49" charset="-122"/>
              </a:rPr>
              <a:t>Step1:</a:t>
            </a:r>
            <a:r>
              <a:rPr lang="zh-CN" altLang="en-US" sz="2000" b="1" dirty="0">
                <a:latin typeface="黑体" panose="02010609060101010101" pitchFamily="49" charset="-122"/>
                <a:ea typeface="黑体" panose="02010609060101010101" pitchFamily="49" charset="-122"/>
              </a:rPr>
              <a:t>接受到一个训练样本后</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每个输出层神经元计算该样本与自身携带的权向量之间的距离</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距离最近的神经元成为竞争获胜者</a:t>
            </a:r>
            <a:endParaRPr lang="en-US" altLang="zh-CN" sz="2000" b="1" dirty="0">
              <a:latin typeface="黑体" panose="02010609060101010101" pitchFamily="49" charset="-122"/>
              <a:ea typeface="黑体" panose="02010609060101010101" pitchFamily="49" charset="-122"/>
            </a:endParaRPr>
          </a:p>
          <a:p>
            <a:pPr marL="0" indent="0">
              <a:lnSpc>
                <a:spcPct val="150000"/>
              </a:lnSpc>
              <a:buNone/>
            </a:pPr>
            <a:r>
              <a:rPr lang="en-US" altLang="zh-CN" sz="2000" b="1" dirty="0">
                <a:latin typeface="黑体" panose="02010609060101010101" pitchFamily="49" charset="-122"/>
                <a:ea typeface="黑体" panose="02010609060101010101" pitchFamily="49" charset="-122"/>
              </a:rPr>
              <a:t>Step2:</a:t>
            </a:r>
            <a:r>
              <a:rPr lang="zh-CN" altLang="en-US" sz="2000" b="1" dirty="0">
                <a:latin typeface="黑体" panose="02010609060101010101" pitchFamily="49" charset="-122"/>
                <a:ea typeface="黑体" panose="02010609060101010101" pitchFamily="49" charset="-122"/>
              </a:rPr>
              <a:t>最佳匹配单元及其近邻神经元的权值将被调整</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使得这些权向量与当前输入样本的距离缩小</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pPr>
            <a:endParaRPr lang="en-US" altLang="zh-CN" dirty="0"/>
          </a:p>
          <a:p>
            <a:pPr marL="0" indent="0">
              <a:lnSpc>
                <a:spcPct val="150000"/>
              </a:lnSpc>
              <a:buNone/>
            </a:pPr>
            <a:endParaRPr lang="en-US" altLang="zh-CN" dirty="0">
              <a:solidFill>
                <a:srgbClr val="C30D23"/>
              </a:solidFill>
            </a:endParaRPr>
          </a:p>
          <a:p>
            <a:pPr marL="0" indent="0">
              <a:lnSpc>
                <a:spcPct val="150000"/>
              </a:lnSpc>
              <a:buNone/>
            </a:pPr>
            <a:endParaRPr lang="en-US" altLang="zh-CN" sz="20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828" y="1779976"/>
            <a:ext cx="4513531" cy="3385148"/>
          </a:xfrm>
          <a:prstGeom prst="rect">
            <a:avLst/>
          </a:prstGeom>
        </p:spPr>
      </p:pic>
    </p:spTree>
    <p:extLst>
      <p:ext uri="{BB962C8B-B14F-4D97-AF65-F5344CB8AC3E}">
        <p14:creationId xmlns:p14="http://schemas.microsoft.com/office/powerpoint/2010/main" val="222651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31" y="15703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神经元模型</a:t>
            </a:r>
            <a:endParaRPr altLang="zh-CN" dirty="0">
              <a:latin typeface="黑体" panose="02010609060101010101" pitchFamily="49" charset="-122"/>
              <a:ea typeface="黑体" panose="02010609060101010101" pitchFamily="49" charset="-122"/>
            </a:endParaRPr>
          </a:p>
        </p:txBody>
      </p:sp>
      <p:sp>
        <p:nvSpPr>
          <p:cNvPr id="24579" name="内容占位符 2"/>
          <p:cNvSpPr>
            <a:spLocks noGrp="1"/>
          </p:cNvSpPr>
          <p:nvPr>
            <p:ph idx="1"/>
          </p:nvPr>
        </p:nvSpPr>
        <p:spPr>
          <a:xfrm>
            <a:off x="89296" y="1001365"/>
            <a:ext cx="4236761" cy="5159799"/>
          </a:xfrm>
        </p:spPr>
        <p:txBody>
          <a:bodyPr>
            <a:noAutofit/>
          </a:bodyPr>
          <a:lstStyle/>
          <a:p>
            <a:pPr eaLnBrk="1" hangingPunct="1">
              <a:lnSpc>
                <a:spcPct val="150000"/>
              </a:lnSpc>
              <a:buFont typeface="Wingdings" panose="05000000000000000000" pitchFamily="2" charset="2"/>
              <a:buChar char="l"/>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对神经元模型的图进行一些扩展。首先将</a:t>
            </a:r>
            <a:r>
              <a:rPr lang="en-US" altLang="zh-CN" sz="2000" b="1" dirty="0">
                <a:latin typeface="黑体" panose="02010609060101010101" pitchFamily="49" charset="-122"/>
                <a:ea typeface="黑体" panose="02010609060101010101" pitchFamily="49" charset="-122"/>
              </a:rPr>
              <a:t>sum</a:t>
            </a:r>
            <a:r>
              <a:rPr altLang="en-US" sz="2000" b="1" dirty="0">
                <a:latin typeface="黑体" panose="02010609060101010101" pitchFamily="49" charset="-122"/>
                <a:ea typeface="黑体" panose="02010609060101010101" pitchFamily="49" charset="-122"/>
              </a:rPr>
              <a:t>函数与</a:t>
            </a:r>
            <a:r>
              <a:rPr lang="en-US" altLang="zh-CN" sz="2000" b="1" dirty="0">
                <a:latin typeface="黑体" panose="02010609060101010101" pitchFamily="49" charset="-122"/>
                <a:ea typeface="黑体" panose="02010609060101010101" pitchFamily="49" charset="-122"/>
              </a:rPr>
              <a:t>sgn</a:t>
            </a:r>
            <a:r>
              <a:rPr altLang="en-US" sz="2000" b="1" dirty="0">
                <a:latin typeface="黑体" panose="02010609060101010101" pitchFamily="49" charset="-122"/>
                <a:ea typeface="黑体" panose="02010609060101010101" pitchFamily="49" charset="-122"/>
              </a:rPr>
              <a:t>函数合并到一个圆圈里，代表神经元的内部计算。其次，把输入</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与输出</a:t>
            </a:r>
            <a:r>
              <a:rPr lang="en-US" altLang="zh-CN" sz="2000" b="1" dirty="0">
                <a:latin typeface="黑体" panose="02010609060101010101" pitchFamily="49" charset="-122"/>
                <a:ea typeface="黑体" panose="02010609060101010101" pitchFamily="49" charset="-122"/>
              </a:rPr>
              <a:t>z</a:t>
            </a:r>
            <a:r>
              <a:rPr altLang="en-US" sz="2000" b="1" dirty="0">
                <a:latin typeface="黑体" panose="02010609060101010101" pitchFamily="49" charset="-122"/>
                <a:ea typeface="黑体" panose="02010609060101010101" pitchFamily="49" charset="-122"/>
              </a:rPr>
              <a:t>写到连接线的左上方，便于后面画复杂的网络。</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神经元可以看作一个</a:t>
            </a:r>
            <a:r>
              <a:rPr altLang="en-US" sz="2000" b="1" dirty="0">
                <a:solidFill>
                  <a:srgbClr val="C00000"/>
                </a:solidFill>
                <a:latin typeface="黑体" panose="02010609060101010101" pitchFamily="49" charset="-122"/>
                <a:ea typeface="黑体" panose="02010609060101010101" pitchFamily="49" charset="-122"/>
              </a:rPr>
              <a:t>计算与存储单元</a:t>
            </a:r>
            <a:r>
              <a:rPr altLang="en-US" sz="2000" b="1" dirty="0">
                <a:latin typeface="黑体" panose="02010609060101010101" pitchFamily="49" charset="-122"/>
                <a:ea typeface="黑体" panose="02010609060101010101" pitchFamily="49" charset="-122"/>
              </a:rPr>
              <a:t>。计算是神经元对其的输入进行计算功能。存储是神经元会暂存计算结果，并传递到下一层。</a:t>
            </a:r>
          </a:p>
        </p:txBody>
      </p:sp>
      <p:pic>
        <p:nvPicPr>
          <p:cNvPr id="2458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2268" y="1439441"/>
            <a:ext cx="3914775"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9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pPr lvl="0"/>
            <a:r>
              <a:rPr lang="zh-CN" altLang="en-US" b="1" dirty="0">
                <a:latin typeface="黑体" panose="02010609060101010101" pitchFamily="49" charset="-122"/>
                <a:ea typeface="黑体" panose="02010609060101010101" pitchFamily="49" charset="-122"/>
              </a:rPr>
              <a:t>级联相关网络 </a:t>
            </a:r>
            <a:r>
              <a:rPr lang="en-US" altLang="zh-CN" sz="1600" b="1" dirty="0">
                <a:solidFill>
                  <a:srgbClr val="C00000"/>
                </a:solidFill>
                <a:latin typeface="黑体" panose="02010609060101010101" pitchFamily="49" charset="-122"/>
                <a:ea typeface="黑体" panose="02010609060101010101" pitchFamily="49" charset="-122"/>
              </a:rPr>
              <a:t>[</a:t>
            </a:r>
            <a:r>
              <a:rPr lang="en-US" altLang="zh-CN" sz="1600" b="1" dirty="0" err="1">
                <a:solidFill>
                  <a:srgbClr val="C00000"/>
                </a:solidFill>
                <a:latin typeface="黑体" panose="02010609060101010101" pitchFamily="49" charset="-122"/>
                <a:ea typeface="黑体" panose="02010609060101010101" pitchFamily="49" charset="-122"/>
              </a:rPr>
              <a:t>Fahlman</a:t>
            </a:r>
            <a:r>
              <a:rPr lang="en-US" altLang="zh-CN" sz="1600" b="1" dirty="0">
                <a:solidFill>
                  <a:srgbClr val="C00000"/>
                </a:solidFill>
                <a:latin typeface="黑体" panose="02010609060101010101" pitchFamily="49" charset="-122"/>
                <a:ea typeface="黑体" panose="02010609060101010101" pitchFamily="49" charset="-122"/>
              </a:rPr>
              <a:t> and </a:t>
            </a:r>
            <a:r>
              <a:rPr lang="en-US" altLang="zh-CN" sz="1600" b="1" dirty="0" err="1">
                <a:solidFill>
                  <a:srgbClr val="C00000"/>
                </a:solidFill>
                <a:latin typeface="黑体" panose="02010609060101010101" pitchFamily="49" charset="-122"/>
                <a:ea typeface="黑体" panose="02010609060101010101" pitchFamily="49" charset="-122"/>
              </a:rPr>
              <a:t>Lebiere</a:t>
            </a:r>
            <a:r>
              <a:rPr lang="en-US" altLang="zh-CN" sz="1600" b="1" dirty="0">
                <a:solidFill>
                  <a:srgbClr val="C00000"/>
                </a:solidFill>
                <a:latin typeface="黑体" panose="02010609060101010101" pitchFamily="49" charset="-122"/>
                <a:ea typeface="黑体" panose="02010609060101010101" pitchFamily="49" charset="-122"/>
              </a:rPr>
              <a:t> 1990]</a:t>
            </a:r>
          </a:p>
          <a:p>
            <a:pPr marL="457200" indent="-457200">
              <a:buFont typeface="Wingdings" panose="05000000000000000000" pitchFamily="2" charset="2"/>
              <a:buChar char="p"/>
            </a:pPr>
            <a:endParaRPr lang="zh-CN" altLang="en-US" sz="1900" b="1" dirty="0">
              <a:solidFill>
                <a:srgbClr val="C30D23"/>
              </a:solidFill>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318223" y="1663192"/>
            <a:ext cx="8629650" cy="4474643"/>
          </a:xfrm>
        </p:spPr>
        <p:txBody>
          <a:bodyPr>
            <a:normAutofit/>
          </a:bodyPr>
          <a:lstStyle/>
          <a:p>
            <a:pPr marL="0" indent="0">
              <a:buNone/>
            </a:pPr>
            <a:r>
              <a:rPr lang="zh-CN" altLang="en-US" sz="2000" b="1" dirty="0">
                <a:latin typeface="黑体" panose="02010609060101010101" pitchFamily="49" charset="-122"/>
                <a:ea typeface="黑体" panose="02010609060101010101" pitchFamily="49" charset="-122"/>
              </a:rPr>
              <a:t>级联相关网络不仅利用训练样本优化连接权值</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阈值参数</a:t>
            </a:r>
            <a:r>
              <a:rPr lang="en-US" altLang="zh-CN" sz="2000" b="1" dirty="0">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将网络的结构也当做学习的目标之一</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希望在训练过程中找到适合数据的网络结构</a:t>
            </a:r>
            <a:r>
              <a:rPr lang="en-US" altLang="zh-CN" sz="2000" b="1" dirty="0">
                <a:latin typeface="黑体" panose="02010609060101010101" pitchFamily="49" charset="-122"/>
                <a:ea typeface="黑体" panose="02010609060101010101" pitchFamily="49" charset="-122"/>
              </a:rPr>
              <a:t>. </a:t>
            </a:r>
          </a:p>
          <a:p>
            <a:pPr marL="342900" indent="-342900">
              <a:lnSpc>
                <a:spcPct val="100000"/>
              </a:lnSpc>
              <a:spcAft>
                <a:spcPts val="600"/>
              </a:spcAft>
            </a:pPr>
            <a:r>
              <a:rPr lang="zh-CN" altLang="en-US" b="1" dirty="0">
                <a:solidFill>
                  <a:schemeClr val="tx2"/>
                </a:solidFill>
                <a:latin typeface="黑体" panose="02010609060101010101" pitchFamily="49" charset="-122"/>
                <a:ea typeface="黑体" panose="02010609060101010101" pitchFamily="49" charset="-122"/>
              </a:rPr>
              <a:t>级联与相关</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solidFill>
                  <a:srgbClr val="C00000"/>
                </a:solidFill>
                <a:latin typeface="黑体" panose="02010609060101010101" pitchFamily="49" charset="-122"/>
                <a:ea typeface="黑体" panose="02010609060101010101" pitchFamily="49" charset="-122"/>
              </a:rPr>
              <a:t>级联</a:t>
            </a:r>
            <a:r>
              <a:rPr lang="zh-CN" altLang="en-US" sz="2000" b="1" dirty="0">
                <a:latin typeface="黑体" panose="02010609060101010101" pitchFamily="49" charset="-122"/>
                <a:ea typeface="黑体" panose="02010609060101010101" pitchFamily="49" charset="-122"/>
              </a:rPr>
              <a:t>：建立层次连接的层级结构</a:t>
            </a:r>
            <a:endParaRPr lang="en-US" altLang="zh-CN" sz="2000" b="1" dirty="0">
              <a:latin typeface="黑体" panose="02010609060101010101" pitchFamily="49" charset="-122"/>
              <a:ea typeface="黑体" panose="02010609060101010101" pitchFamily="49" charset="-122"/>
            </a:endParaRPr>
          </a:p>
          <a:p>
            <a:pPr marL="0" indent="0">
              <a:buNone/>
            </a:pPr>
            <a:r>
              <a:rPr lang="zh-CN" altLang="en-US" sz="2000" b="1" dirty="0">
                <a:solidFill>
                  <a:srgbClr val="C00000"/>
                </a:solidFill>
                <a:latin typeface="黑体" panose="02010609060101010101" pitchFamily="49" charset="-122"/>
                <a:ea typeface="黑体" panose="02010609060101010101" pitchFamily="49" charset="-122"/>
              </a:rPr>
              <a:t>相关</a:t>
            </a:r>
            <a:r>
              <a:rPr lang="zh-CN" altLang="en-US" sz="2000" b="1" dirty="0">
                <a:latin typeface="黑体" panose="02010609060101010101" pitchFamily="49" charset="-122"/>
                <a:ea typeface="黑体" panose="02010609060101010101" pitchFamily="49" charset="-122"/>
              </a:rPr>
              <a:t>：最大化神经元的输出与网络误差之间的相关性来训练相关参数</a:t>
            </a:r>
            <a:endParaRPr lang="en-US" altLang="zh-CN" sz="2000" b="1" dirty="0">
              <a:solidFill>
                <a:srgbClr val="023A91"/>
              </a:solidFill>
              <a:latin typeface="黑体" panose="02010609060101010101" pitchFamily="49" charset="-122"/>
              <a:ea typeface="黑体" panose="02010609060101010101" pitchFamily="49" charset="-122"/>
            </a:endParaRPr>
          </a:p>
          <a:p>
            <a:pPr marL="342900" indent="-342900">
              <a:lnSpc>
                <a:spcPct val="100000"/>
              </a:lnSpc>
              <a:spcAft>
                <a:spcPts val="600"/>
              </a:spcAft>
            </a:pPr>
            <a:r>
              <a:rPr lang="zh-CN" altLang="en-US" b="1" dirty="0">
                <a:solidFill>
                  <a:schemeClr val="tx2"/>
                </a:solidFill>
                <a:latin typeface="黑体" panose="02010609060101010101" pitchFamily="49" charset="-122"/>
                <a:ea typeface="黑体" panose="02010609060101010101" pitchFamily="49" charset="-122"/>
              </a:rPr>
              <a:t>网络优化演示</a:t>
            </a:r>
            <a:endParaRPr lang="en-US" altLang="zh-CN" b="1" dirty="0">
              <a:solidFill>
                <a:schemeClr val="tx2"/>
              </a:solidFill>
              <a:latin typeface="黑体" panose="02010609060101010101" pitchFamily="49" charset="-122"/>
              <a:ea typeface="黑体" panose="02010609060101010101" pitchFamily="49" charset="-122"/>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379" y="4184176"/>
            <a:ext cx="6795337" cy="1953659"/>
          </a:xfrm>
          <a:prstGeom prst="rect">
            <a:avLst/>
          </a:prstGeom>
        </p:spPr>
      </p:pic>
    </p:spTree>
    <p:extLst>
      <p:ext uri="{BB962C8B-B14F-4D97-AF65-F5344CB8AC3E}">
        <p14:creationId xmlns:p14="http://schemas.microsoft.com/office/powerpoint/2010/main" val="37688917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540" y="3104753"/>
            <a:ext cx="2406926" cy="3073460"/>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p:txBody>
          <a:bodyPr>
            <a:normAutofit fontScale="92500" lnSpcReduction="10000"/>
          </a:bodyPr>
          <a:lstStyle/>
          <a:p>
            <a:pPr lvl="0"/>
            <a:r>
              <a:rPr lang="en-US" altLang="zh-CN" sz="3200" b="1" dirty="0">
                <a:latin typeface="黑体" panose="02010609060101010101" pitchFamily="49" charset="-122"/>
                <a:ea typeface="黑体" panose="02010609060101010101" pitchFamily="49" charset="-122"/>
              </a:rPr>
              <a:t>Elman </a:t>
            </a:r>
            <a:r>
              <a:rPr lang="zh-CN" altLang="en-US" sz="3200" b="1" dirty="0">
                <a:latin typeface="黑体" panose="02010609060101010101" pitchFamily="49" charset="-122"/>
                <a:ea typeface="黑体" panose="02010609060101010101" pitchFamily="49" charset="-122"/>
              </a:rPr>
              <a:t>网络 </a:t>
            </a:r>
            <a:r>
              <a:rPr lang="en-US" altLang="zh-CN" sz="1700" b="1" dirty="0">
                <a:solidFill>
                  <a:srgbClr val="C00000"/>
                </a:solidFill>
                <a:latin typeface="黑体" panose="02010609060101010101" pitchFamily="49" charset="-122"/>
                <a:ea typeface="黑体" panose="02010609060101010101" pitchFamily="49" charset="-122"/>
              </a:rPr>
              <a:t>[Elman 1990]</a:t>
            </a:r>
          </a:p>
          <a:p>
            <a:endParaRPr lang="zh-CN" altLang="en-US" b="1" dirty="0">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p:txBody>
          <a:bodyPr>
            <a:normAutofit lnSpcReduction="10000"/>
          </a:bodyPr>
          <a:lstStyle/>
          <a:p>
            <a:pPr marL="342900" indent="-342900">
              <a:lnSpc>
                <a:spcPct val="100000"/>
              </a:lnSpc>
            </a:pPr>
            <a:r>
              <a:rPr lang="zh-CN" altLang="en-US" b="1" dirty="0">
                <a:solidFill>
                  <a:schemeClr val="tx2"/>
                </a:solidFill>
                <a:latin typeface="黑体" panose="02010609060101010101" pitchFamily="49" charset="-122"/>
                <a:ea typeface="黑体" panose="02010609060101010101" pitchFamily="49" charset="-122"/>
              </a:rPr>
              <a:t>递归神经网络</a:t>
            </a:r>
            <a:r>
              <a:rPr lang="en-US" altLang="zh-CN" b="1" dirty="0">
                <a:solidFill>
                  <a:schemeClr val="tx2"/>
                </a:solidFill>
                <a:latin typeface="黑体" panose="02010609060101010101" pitchFamily="49" charset="-122"/>
                <a:ea typeface="黑体" panose="02010609060101010101" pitchFamily="49" charset="-122"/>
              </a:rPr>
              <a:t>RNN</a:t>
            </a: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允许网络中出现环形结构</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使得神经元的输出反馈回来作为输入信号</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en-US" altLang="zh-CN" sz="2000" b="1" i="1" dirty="0">
                <a:latin typeface="黑体" panose="02010609060101010101" pitchFamily="49" charset="-122"/>
                <a:ea typeface="黑体" panose="02010609060101010101" pitchFamily="49" charset="-122"/>
              </a:rPr>
              <a:t>t </a:t>
            </a:r>
            <a:r>
              <a:rPr lang="zh-CN" altLang="en-US" sz="2000" b="1" dirty="0">
                <a:latin typeface="黑体" panose="02010609060101010101" pitchFamily="49" charset="-122"/>
                <a:ea typeface="黑体" panose="02010609060101010101" pitchFamily="49" charset="-122"/>
              </a:rPr>
              <a:t>时刻网络的输出状态：由</a:t>
            </a:r>
            <a:r>
              <a:rPr lang="en-US" altLang="zh-CN" sz="2000" b="1" dirty="0">
                <a:latin typeface="黑体" panose="02010609060101010101" pitchFamily="49" charset="-122"/>
                <a:ea typeface="黑体" panose="02010609060101010101" pitchFamily="49" charset="-122"/>
              </a:rPr>
              <a:t> </a:t>
            </a:r>
            <a:r>
              <a:rPr lang="en-US" altLang="zh-CN" sz="2000" b="1" i="1" dirty="0">
                <a:latin typeface="黑体" panose="02010609060101010101" pitchFamily="49" charset="-122"/>
                <a:ea typeface="黑体" panose="02010609060101010101" pitchFamily="49" charset="-122"/>
              </a:rPr>
              <a:t>t</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时刻的输入状态和 </a:t>
            </a:r>
            <a:r>
              <a:rPr lang="en-US" altLang="zh-CN" sz="2000" b="1" i="1" dirty="0">
                <a:latin typeface="黑体" panose="02010609060101010101" pitchFamily="49" charset="-122"/>
                <a:ea typeface="黑体" panose="02010609060101010101" pitchFamily="49" charset="-122"/>
              </a:rPr>
              <a:t>t</a:t>
            </a:r>
            <a:r>
              <a:rPr lang="en-US" altLang="zh-CN" sz="2000" b="1" dirty="0">
                <a:latin typeface="黑体" panose="02010609060101010101" pitchFamily="49" charset="-122"/>
                <a:ea typeface="黑体" panose="02010609060101010101" pitchFamily="49" charset="-122"/>
              </a:rPr>
              <a:t>-1 </a:t>
            </a:r>
            <a:r>
              <a:rPr lang="zh-CN" altLang="en-US" sz="2000" b="1" dirty="0">
                <a:latin typeface="黑体" panose="02010609060101010101" pitchFamily="49" charset="-122"/>
                <a:ea typeface="黑体" panose="02010609060101010101" pitchFamily="49" charset="-122"/>
              </a:rPr>
              <a:t>时刻的网络状态决定</a:t>
            </a:r>
            <a:endParaRPr lang="en-US" altLang="zh-CN" sz="2000" b="1" dirty="0">
              <a:latin typeface="黑体" panose="02010609060101010101" pitchFamily="49" charset="-122"/>
              <a:ea typeface="黑体" panose="02010609060101010101" pitchFamily="49" charset="-122"/>
            </a:endParaRPr>
          </a:p>
          <a:p>
            <a:pPr marL="342900" lvl="0" indent="-342900">
              <a:lnSpc>
                <a:spcPct val="110000"/>
              </a:lnSpc>
            </a:pPr>
            <a:r>
              <a:rPr lang="en-US" altLang="zh-CN" b="1" dirty="0">
                <a:solidFill>
                  <a:schemeClr val="tx2"/>
                </a:solidFill>
                <a:latin typeface="黑体" panose="02010609060101010101" pitchFamily="49" charset="-122"/>
                <a:ea typeface="黑体" panose="02010609060101010101" pitchFamily="49" charset="-122"/>
              </a:rPr>
              <a:t>Elman </a:t>
            </a:r>
            <a:r>
              <a:rPr lang="zh-CN" altLang="en-US" b="1" dirty="0">
                <a:solidFill>
                  <a:schemeClr val="tx2"/>
                </a:solidFill>
                <a:latin typeface="黑体" panose="02010609060101010101" pitchFamily="49" charset="-122"/>
                <a:ea typeface="黑体" panose="02010609060101010101" pitchFamily="49" charset="-122"/>
              </a:rPr>
              <a:t>网络</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en-US" altLang="zh-CN" sz="2000" b="1" dirty="0">
                <a:latin typeface="黑体" panose="02010609060101010101" pitchFamily="49" charset="-122"/>
                <a:ea typeface="黑体" panose="02010609060101010101" pitchFamily="49" charset="-122"/>
              </a:rPr>
              <a:t>Elman </a:t>
            </a:r>
            <a:r>
              <a:rPr lang="zh-CN" altLang="en-US" sz="2000" b="1" dirty="0">
                <a:latin typeface="黑体" panose="02010609060101010101" pitchFamily="49" charset="-122"/>
                <a:ea typeface="黑体" panose="02010609060101010101" pitchFamily="49" charset="-122"/>
              </a:rPr>
              <a:t>网络是最常用的递归神经网络之一</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结构如图所示</a:t>
            </a:r>
            <a:r>
              <a:rPr lang="en-US" altLang="zh-CN" sz="2000" b="1" dirty="0">
                <a:latin typeface="黑体" panose="02010609060101010101" pitchFamily="49" charset="-122"/>
                <a:ea typeface="黑体" panose="02010609060101010101" pitchFamily="49" charset="-122"/>
              </a:rPr>
              <a:t>, </a:t>
            </a:r>
          </a:p>
          <a:p>
            <a:pPr marL="0" indent="0">
              <a:buNone/>
            </a:pPr>
            <a:r>
              <a:rPr lang="zh-CN" altLang="en-US" sz="2000" b="1" dirty="0">
                <a:latin typeface="黑体" panose="02010609060101010101" pitchFamily="49" charset="-122"/>
                <a:ea typeface="黑体" panose="02010609060101010101" pitchFamily="49" charset="-122"/>
              </a:rPr>
              <a:t>这种结构与前馈神经网络很相似</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但是</a:t>
            </a:r>
            <a:r>
              <a:rPr lang="zh-CN" altLang="en-US" sz="2000" b="1" dirty="0">
                <a:solidFill>
                  <a:srgbClr val="FF0000"/>
                </a:solidFill>
                <a:latin typeface="黑体" panose="02010609060101010101" pitchFamily="49" charset="-122"/>
                <a:ea typeface="黑体" panose="02010609060101010101" pitchFamily="49" charset="-122"/>
              </a:rPr>
              <a:t>隐层神经元的输出</a:t>
            </a:r>
            <a:endParaRPr lang="en-US" altLang="zh-CN" sz="2000" b="1" dirty="0">
              <a:solidFill>
                <a:srgbClr val="FF0000"/>
              </a:solidFill>
              <a:latin typeface="黑体" panose="02010609060101010101" pitchFamily="49" charset="-122"/>
              <a:ea typeface="黑体" panose="02010609060101010101" pitchFamily="49" charset="-122"/>
            </a:endParaRPr>
          </a:p>
          <a:p>
            <a:pPr marL="0" indent="0">
              <a:buNone/>
            </a:pPr>
            <a:r>
              <a:rPr lang="zh-CN" altLang="en-US" sz="2000" b="1" dirty="0">
                <a:solidFill>
                  <a:srgbClr val="FF0000"/>
                </a:solidFill>
                <a:latin typeface="黑体" panose="02010609060101010101" pitchFamily="49" charset="-122"/>
                <a:ea typeface="黑体" panose="02010609060101010101" pitchFamily="49" charset="-122"/>
              </a:rPr>
              <a:t>被反馈回来</a:t>
            </a:r>
            <a:r>
              <a:rPr lang="en-US" altLang="zh-CN" sz="2000" b="1" dirty="0">
                <a:solidFill>
                  <a:srgbClr val="FF0000"/>
                </a:solidFill>
                <a:latin typeface="黑体" panose="02010609060101010101" pitchFamily="49" charset="-122"/>
                <a:ea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rPr>
              <a:t>与下一时刻输入层神经元提供的信号一起</a:t>
            </a:r>
            <a:r>
              <a:rPr lang="en-US" altLang="zh-CN" sz="2000" b="1" dirty="0">
                <a:solidFill>
                  <a:srgbClr val="FF0000"/>
                </a:solidFill>
                <a:latin typeface="黑体" panose="02010609060101010101" pitchFamily="49" charset="-122"/>
                <a:ea typeface="黑体" panose="02010609060101010101" pitchFamily="49" charset="-122"/>
              </a:rPr>
              <a:t>, </a:t>
            </a:r>
          </a:p>
          <a:p>
            <a:pPr marL="0" indent="0">
              <a:buNone/>
            </a:pPr>
            <a:r>
              <a:rPr lang="zh-CN" altLang="en-US" sz="2000" b="1" dirty="0">
                <a:solidFill>
                  <a:srgbClr val="FF0000"/>
                </a:solidFill>
                <a:latin typeface="黑体" panose="02010609060101010101" pitchFamily="49" charset="-122"/>
                <a:ea typeface="黑体" panose="02010609060101010101" pitchFamily="49" charset="-122"/>
              </a:rPr>
              <a:t>作为隐层神经元在下一时刻的输入</a:t>
            </a:r>
            <a:endParaRPr lang="en-US" altLang="zh-CN" sz="2000" b="1" dirty="0">
              <a:solidFill>
                <a:srgbClr val="FF0000"/>
              </a:solidFill>
              <a:latin typeface="黑体" panose="02010609060101010101" pitchFamily="49" charset="-122"/>
              <a:ea typeface="黑体" panose="02010609060101010101" pitchFamily="49" charset="-122"/>
            </a:endParaRPr>
          </a:p>
          <a:p>
            <a:pPr marL="342900" indent="-342900">
              <a:lnSpc>
                <a:spcPct val="120000"/>
              </a:lnSpc>
            </a:pPr>
            <a:r>
              <a:rPr lang="zh-CN" altLang="en-US" b="1" dirty="0">
                <a:solidFill>
                  <a:schemeClr val="tx2"/>
                </a:solidFill>
                <a:latin typeface="黑体" panose="02010609060101010101" pitchFamily="49" charset="-122"/>
                <a:ea typeface="黑体" panose="02010609060101010101" pitchFamily="49" charset="-122"/>
              </a:rPr>
              <a:t>训练算法</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推广的</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算法</a:t>
            </a:r>
            <a:r>
              <a:rPr lang="en-US" altLang="zh-CN" sz="2000" b="1" dirty="0">
                <a:latin typeface="黑体" panose="02010609060101010101" pitchFamily="49" charset="-122"/>
                <a:ea typeface="黑体" panose="02010609060101010101" pitchFamily="49" charset="-122"/>
              </a:rPr>
              <a:t>. </a:t>
            </a:r>
            <a:r>
              <a:rPr lang="en-US" altLang="zh-CN" sz="2000" b="1" dirty="0">
                <a:solidFill>
                  <a:srgbClr val="C30D23"/>
                </a:solidFill>
                <a:latin typeface="黑体" panose="02010609060101010101" pitchFamily="49" charset="-122"/>
                <a:ea typeface="黑体" panose="02010609060101010101" pitchFamily="49" charset="-122"/>
              </a:rPr>
              <a:t> </a:t>
            </a:r>
            <a:r>
              <a:rPr lang="en-US" altLang="zh-CN" sz="1600" b="1" dirty="0">
                <a:solidFill>
                  <a:srgbClr val="C30D23"/>
                </a:solidFill>
                <a:latin typeface="黑体" panose="02010609060101010101" pitchFamily="49" charset="-122"/>
                <a:ea typeface="黑体" panose="02010609060101010101" pitchFamily="49" charset="-122"/>
              </a:rPr>
              <a:t>[Pineda,  1987]</a:t>
            </a:r>
          </a:p>
          <a:p>
            <a:pPr marL="0" indent="0">
              <a:buNone/>
            </a:pPr>
            <a:endParaRPr lang="en-US" altLang="zh-CN" sz="2000" dirty="0"/>
          </a:p>
          <a:p>
            <a:pPr marL="0" indent="0">
              <a:buNone/>
            </a:pPr>
            <a:endParaRPr lang="en-US" altLang="zh-CN" sz="2000" dirty="0"/>
          </a:p>
          <a:p>
            <a:endParaRPr lang="zh-CN" altLang="en-US" dirty="0"/>
          </a:p>
        </p:txBody>
      </p:sp>
    </p:spTree>
    <p:extLst>
      <p:ext uri="{BB962C8B-B14F-4D97-AF65-F5344CB8AC3E}">
        <p14:creationId xmlns:p14="http://schemas.microsoft.com/office/powerpoint/2010/main" val="14556223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b="1" dirty="0">
                <a:latin typeface="黑体" panose="02010609060101010101" pitchFamily="49" charset="-122"/>
                <a:ea typeface="黑体" panose="02010609060101010101" pitchFamily="49" charset="-122"/>
              </a:rPr>
              <a:t>Boltzmann </a:t>
            </a:r>
            <a:r>
              <a:rPr lang="zh-CN" altLang="en-US" b="1" dirty="0">
                <a:latin typeface="黑体" panose="02010609060101010101" pitchFamily="49" charset="-122"/>
                <a:ea typeface="黑体" panose="02010609060101010101" pitchFamily="49" charset="-122"/>
              </a:rPr>
              <a:t>机</a:t>
            </a:r>
          </a:p>
        </p:txBody>
      </p:sp>
      <p:sp>
        <p:nvSpPr>
          <p:cNvPr id="4" name="内容占位符 3"/>
          <p:cNvSpPr>
            <a:spLocks noGrp="1"/>
          </p:cNvSpPr>
          <p:nvPr>
            <p:ph sz="quarter" idx="14"/>
          </p:nvPr>
        </p:nvSpPr>
        <p:spPr>
          <a:xfrm>
            <a:off x="310319" y="1698877"/>
            <a:ext cx="8629650" cy="4343400"/>
          </a:xfrm>
        </p:spPr>
        <p:txBody>
          <a:bodyPr>
            <a:normAutofit lnSpcReduction="10000"/>
          </a:bodyPr>
          <a:lstStyle/>
          <a:p>
            <a:pPr marL="342900" indent="-342900">
              <a:lnSpc>
                <a:spcPct val="100000"/>
              </a:lnSpc>
            </a:pPr>
            <a:r>
              <a:rPr lang="zh-CN" altLang="en-US" b="1" dirty="0">
                <a:solidFill>
                  <a:schemeClr val="tx2"/>
                </a:solidFill>
                <a:latin typeface="黑体" panose="02010609060101010101" pitchFamily="49" charset="-122"/>
                <a:ea typeface="黑体" panose="02010609060101010101" pitchFamily="49" charset="-122"/>
              </a:rPr>
              <a:t>能量模型</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神经网络中有一类模型为网络定义一个“能量”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能量最小化时网络达到理想状态</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而</a:t>
            </a:r>
            <a:r>
              <a:rPr lang="zh-CN" altLang="en-US" sz="2000" b="1" dirty="0">
                <a:solidFill>
                  <a:srgbClr val="FF0000"/>
                </a:solidFill>
                <a:latin typeface="黑体" panose="02010609060101010101" pitchFamily="49" charset="-122"/>
                <a:ea typeface="黑体" panose="02010609060101010101" pitchFamily="49" charset="-122"/>
              </a:rPr>
              <a:t>网络的训练就是在最小化这个能量函数</a:t>
            </a:r>
            <a:r>
              <a:rPr lang="en-US" altLang="zh-CN" sz="2000" b="1" dirty="0">
                <a:latin typeface="黑体" panose="02010609060101010101" pitchFamily="49" charset="-122"/>
                <a:ea typeface="黑体" panose="02010609060101010101" pitchFamily="49" charset="-122"/>
              </a:rPr>
              <a:t>. </a:t>
            </a:r>
          </a:p>
          <a:p>
            <a:pPr marL="342900" indent="-342900">
              <a:lnSpc>
                <a:spcPct val="100000"/>
              </a:lnSpc>
            </a:pPr>
            <a:r>
              <a:rPr lang="en-US" altLang="zh-CN" b="1" dirty="0">
                <a:solidFill>
                  <a:schemeClr val="tx2"/>
                </a:solidFill>
                <a:latin typeface="黑体" panose="02010609060101010101" pitchFamily="49" charset="-122"/>
                <a:ea typeface="黑体" panose="02010609060101010101" pitchFamily="49" charset="-122"/>
              </a:rPr>
              <a:t>Boltzmann </a:t>
            </a:r>
            <a:r>
              <a:rPr lang="zh-CN" altLang="en-US" b="1" dirty="0">
                <a:solidFill>
                  <a:schemeClr val="tx2"/>
                </a:solidFill>
                <a:latin typeface="黑体" panose="02010609060101010101" pitchFamily="49" charset="-122"/>
                <a:ea typeface="黑体" panose="02010609060101010101" pitchFamily="49" charset="-122"/>
              </a:rPr>
              <a:t>机 </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Boltzmann </a:t>
            </a:r>
            <a:r>
              <a:rPr lang="zh-CN" altLang="en-US" sz="2000" b="1" dirty="0">
                <a:latin typeface="黑体" panose="02010609060101010101" pitchFamily="49" charset="-122"/>
                <a:ea typeface="黑体" panose="02010609060101010101" pitchFamily="49" charset="-122"/>
              </a:rPr>
              <a:t>机就是一种基于能量的模型</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结构：显层与隐层</a:t>
            </a:r>
            <a:endParaRPr lang="en-US" altLang="zh-CN" sz="2000" b="1" dirty="0">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   显层：数据的输入输出</a:t>
            </a:r>
            <a:endParaRPr lang="en-US" altLang="zh-CN" sz="2000" b="1" dirty="0">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   隐层：数据的内在表达</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神经元</a:t>
            </a:r>
            <a:endParaRPr lang="en-US" altLang="zh-CN" sz="2000" b="1" dirty="0">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   布尔型</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即只能取</a:t>
            </a:r>
            <a:r>
              <a:rPr lang="en-US" altLang="zh-CN" sz="2000" b="1" dirty="0">
                <a:latin typeface="黑体" panose="02010609060101010101" pitchFamily="49" charset="-122"/>
                <a:ea typeface="黑体" panose="02010609060101010101" pitchFamily="49" charset="-122"/>
              </a:rPr>
              <a:t>0</a:t>
            </a:r>
            <a:r>
              <a:rPr lang="zh-CN"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1 </a:t>
            </a:r>
            <a:r>
              <a:rPr lang="zh-CN" altLang="en-US" sz="2000" b="1" dirty="0">
                <a:latin typeface="黑体" panose="02010609060101010101" pitchFamily="49" charset="-122"/>
                <a:ea typeface="黑体" panose="02010609060101010101" pitchFamily="49" charset="-122"/>
              </a:rPr>
              <a:t>两种状态</a:t>
            </a:r>
            <a:r>
              <a:rPr lang="en-US" altLang="zh-CN" sz="2000" b="1" dirty="0">
                <a:latin typeface="黑体" panose="02010609060101010101" pitchFamily="49" charset="-122"/>
                <a:ea typeface="黑体" panose="02010609060101010101" pitchFamily="49" charset="-122"/>
              </a:rPr>
              <a:t>, </a:t>
            </a:r>
          </a:p>
          <a:p>
            <a:pPr marL="0" indent="0">
              <a:buNone/>
            </a:pPr>
            <a:r>
              <a:rPr lang="zh-CN" altLang="en-US" sz="2000" b="1" dirty="0">
                <a:latin typeface="黑体" panose="02010609060101010101" pitchFamily="49" charset="-122"/>
                <a:ea typeface="黑体" panose="02010609060101010101" pitchFamily="49" charset="-122"/>
              </a:rPr>
              <a:t>   其中</a:t>
            </a:r>
            <a:r>
              <a:rPr lang="en-US" altLang="zh-CN" sz="2000" b="1" dirty="0">
                <a:latin typeface="黑体" panose="02010609060101010101" pitchFamily="49" charset="-122"/>
                <a:ea typeface="黑体" panose="02010609060101010101" pitchFamily="49" charset="-122"/>
              </a:rPr>
              <a:t>1 </a:t>
            </a:r>
            <a:r>
              <a:rPr lang="zh-CN" altLang="en-US" sz="2000" b="1" dirty="0">
                <a:latin typeface="黑体" panose="02010609060101010101" pitchFamily="49" charset="-122"/>
                <a:ea typeface="黑体" panose="02010609060101010101" pitchFamily="49" charset="-122"/>
              </a:rPr>
              <a:t>表示激活</a:t>
            </a:r>
            <a:r>
              <a:rPr lang="en-US" altLang="zh-CN" sz="2000" b="1" dirty="0">
                <a:latin typeface="黑体" panose="02010609060101010101" pitchFamily="49" charset="-122"/>
                <a:ea typeface="黑体" panose="02010609060101010101" pitchFamily="49" charset="-122"/>
              </a:rPr>
              <a:t>, 0</a:t>
            </a:r>
            <a:r>
              <a:rPr lang="zh-CN" altLang="en-US" sz="2000" b="1" dirty="0">
                <a:latin typeface="黑体" panose="02010609060101010101" pitchFamily="49" charset="-122"/>
                <a:ea typeface="黑体" panose="02010609060101010101" pitchFamily="49" charset="-122"/>
              </a:rPr>
              <a:t>表示抑制</a:t>
            </a:r>
            <a:r>
              <a:rPr lang="en-US" altLang="zh-CN" sz="2000" b="1" dirty="0">
                <a:latin typeface="黑体" panose="02010609060101010101" pitchFamily="49" charset="-122"/>
                <a:ea typeface="黑体" panose="02010609060101010101" pitchFamily="49" charset="-122"/>
              </a:rPr>
              <a:t>. </a:t>
            </a: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283200" y="2755155"/>
            <a:ext cx="3531858" cy="3442512"/>
          </a:xfrm>
          <a:prstGeom prst="rect">
            <a:avLst/>
          </a:prstGeom>
        </p:spPr>
      </p:pic>
    </p:spTree>
    <p:extLst>
      <p:ext uri="{BB962C8B-B14F-4D97-AF65-F5344CB8AC3E}">
        <p14:creationId xmlns:p14="http://schemas.microsoft.com/office/powerpoint/2010/main" val="2521516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b="1" dirty="0">
                <a:latin typeface="黑体" panose="02010609060101010101" pitchFamily="49" charset="-122"/>
                <a:ea typeface="黑体" panose="02010609060101010101" pitchFamily="49" charset="-122"/>
              </a:rPr>
              <a:t>Boltzmann </a:t>
            </a:r>
            <a:r>
              <a:rPr lang="zh-CN" altLang="en-US" b="1" dirty="0">
                <a:latin typeface="黑体" panose="02010609060101010101" pitchFamily="49" charset="-122"/>
                <a:ea typeface="黑体" panose="02010609060101010101" pitchFamily="49" charset="-122"/>
              </a:rPr>
              <a:t>机 </a:t>
            </a:r>
            <a:r>
              <a:rPr lang="en-US" altLang="zh-CN" sz="1600" b="1" dirty="0">
                <a:solidFill>
                  <a:srgbClr val="C30D23"/>
                </a:solidFill>
                <a:latin typeface="黑体" panose="02010609060101010101" pitchFamily="49" charset="-122"/>
                <a:ea typeface="黑体" panose="02010609060101010101" pitchFamily="49" charset="-122"/>
              </a:rPr>
              <a:t>[Ackley et al. ,  1985]</a:t>
            </a:r>
            <a:endParaRPr lang="zh-CN" altLang="en-US" sz="1600" b="1" dirty="0">
              <a:solidFill>
                <a:srgbClr val="C30D23"/>
              </a:solidFill>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p:txBody>
          <a:bodyPr>
            <a:normAutofit/>
          </a:bodyPr>
          <a:lstStyle/>
          <a:p>
            <a:pPr marL="342900" indent="-342900">
              <a:lnSpc>
                <a:spcPct val="100000"/>
              </a:lnSpc>
            </a:pPr>
            <a:r>
              <a:rPr lang="en-US" altLang="zh-CN" b="1" dirty="0">
                <a:solidFill>
                  <a:schemeClr val="tx2"/>
                </a:solidFill>
                <a:latin typeface="黑体" panose="02010609060101010101" pitchFamily="49" charset="-122"/>
                <a:ea typeface="黑体" panose="02010609060101010101" pitchFamily="49" charset="-122"/>
              </a:rPr>
              <a:t>Boltzmann </a:t>
            </a:r>
            <a:r>
              <a:rPr lang="zh-CN" altLang="en-US" b="1" dirty="0">
                <a:solidFill>
                  <a:schemeClr val="tx2"/>
                </a:solidFill>
                <a:latin typeface="黑体" panose="02010609060101010101" pitchFamily="49" charset="-122"/>
                <a:ea typeface="黑体" panose="02010609060101010101" pitchFamily="49" charset="-122"/>
              </a:rPr>
              <a:t>机能量</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  令状态向量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则其对应的</a:t>
            </a:r>
            <a:r>
              <a:rPr lang="en-US" altLang="zh-CN" sz="2000" b="1" dirty="0">
                <a:latin typeface="黑体" panose="02010609060101010101" pitchFamily="49" charset="-122"/>
                <a:ea typeface="黑体" panose="02010609060101010101" pitchFamily="49" charset="-122"/>
              </a:rPr>
              <a:t>Boltzmann </a:t>
            </a:r>
            <a:r>
              <a:rPr lang="zh-CN" altLang="en-US" sz="2000" b="1" dirty="0">
                <a:latin typeface="黑体" panose="02010609060101010101" pitchFamily="49" charset="-122"/>
                <a:ea typeface="黑体" panose="02010609060101010101" pitchFamily="49" charset="-122"/>
              </a:rPr>
              <a:t>机能量定义为</a:t>
            </a:r>
            <a:endParaRPr lang="en-US" altLang="zh-CN" sz="2000" b="1" dirty="0">
              <a:latin typeface="黑体" panose="02010609060101010101" pitchFamily="49" charset="-122"/>
              <a:ea typeface="黑体" panose="02010609060101010101" pitchFamily="49" charset="-122"/>
            </a:endParaRPr>
          </a:p>
          <a:p>
            <a:pPr marL="0" indent="0">
              <a:buNone/>
            </a:pPr>
            <a:endParaRPr lang="en-US" altLang="zh-CN" sz="2000" b="1" dirty="0">
              <a:latin typeface="黑体" panose="02010609060101010101" pitchFamily="49" charset="-122"/>
              <a:ea typeface="黑体" panose="02010609060101010101" pitchFamily="49" charset="-122"/>
            </a:endParaRPr>
          </a:p>
          <a:p>
            <a:pPr marL="0" indent="0">
              <a:lnSpc>
                <a:spcPct val="150000"/>
              </a:lnSpc>
              <a:buNone/>
            </a:pPr>
            <a:r>
              <a:rPr lang="zh-CN" altLang="en-US" sz="2000" b="1" dirty="0">
                <a:latin typeface="黑体" panose="02010609060101010101" pitchFamily="49" charset="-122"/>
                <a:ea typeface="黑体" panose="02010609060101010101" pitchFamily="49" charset="-122"/>
              </a:rPr>
              <a:t>  其中    表示两个神经元之间的连接</a:t>
            </a:r>
            <a:r>
              <a:rPr lang="zh-CN" altLang="en-US" b="1" dirty="0">
                <a:latin typeface="黑体" panose="02010609060101010101" pitchFamily="49" charset="-122"/>
                <a:ea typeface="黑体" panose="02010609060101010101" pitchFamily="49" charset="-122"/>
              </a:rPr>
              <a:t>权值</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表示神经元的阈值</a:t>
            </a:r>
            <a:r>
              <a:rPr lang="en-US" altLang="zh-CN" b="1" dirty="0">
                <a:latin typeface="黑体" panose="02010609060101010101" pitchFamily="49" charset="-122"/>
                <a:ea typeface="黑体" panose="02010609060101010101" pitchFamily="49" charset="-122"/>
              </a:rPr>
              <a:t>. </a:t>
            </a:r>
          </a:p>
          <a:p>
            <a:pPr marL="342900" indent="-342900">
              <a:lnSpc>
                <a:spcPct val="100000"/>
              </a:lnSpc>
            </a:pPr>
            <a:r>
              <a:rPr lang="en-US" altLang="zh-CN" b="1" dirty="0">
                <a:solidFill>
                  <a:schemeClr val="tx2"/>
                </a:solidFill>
                <a:latin typeface="黑体" panose="02010609060101010101" pitchFamily="49" charset="-122"/>
                <a:ea typeface="黑体" panose="02010609060101010101" pitchFamily="49" charset="-122"/>
              </a:rPr>
              <a:t>Boltzmann </a:t>
            </a:r>
            <a:r>
              <a:rPr lang="zh-CN" altLang="en-US" b="1" dirty="0">
                <a:solidFill>
                  <a:schemeClr val="tx2"/>
                </a:solidFill>
                <a:latin typeface="黑体" panose="02010609060101010101" pitchFamily="49" charset="-122"/>
                <a:ea typeface="黑体" panose="02010609060101010101" pitchFamily="49" charset="-122"/>
              </a:rPr>
              <a:t>分布</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00000"/>
              </a:lnSpc>
              <a:buNone/>
            </a:pPr>
            <a:r>
              <a:rPr lang="zh-CN" altLang="en-US" sz="2000" b="1" dirty="0">
                <a:latin typeface="黑体" panose="02010609060101010101" pitchFamily="49" charset="-122"/>
                <a:ea typeface="黑体" panose="02010609060101010101" pitchFamily="49" charset="-122"/>
              </a:rPr>
              <a:t>网络中的神经元以任意不依赖与输入值得顺序进行更新</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则网络最终将达到</a:t>
            </a:r>
            <a:r>
              <a:rPr lang="en-US" altLang="zh-CN" sz="2000" b="1" dirty="0">
                <a:latin typeface="黑体" panose="02010609060101010101" pitchFamily="49" charset="-122"/>
                <a:ea typeface="黑体" panose="02010609060101010101" pitchFamily="49" charset="-122"/>
              </a:rPr>
              <a:t> Boltzmann </a:t>
            </a:r>
            <a:r>
              <a:rPr lang="zh-CN" altLang="en-US" sz="2000" b="1" dirty="0">
                <a:latin typeface="黑体" panose="02010609060101010101" pitchFamily="49" charset="-122"/>
                <a:ea typeface="黑体" panose="02010609060101010101" pitchFamily="49" charset="-122"/>
              </a:rPr>
              <a:t>分布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此时状态向量出现的概率将仅由其能量与所有可能状态向量的能量确定：</a:t>
            </a:r>
            <a:endParaRPr lang="en-US" altLang="zh-CN" sz="2000" b="1" dirty="0">
              <a:latin typeface="黑体" panose="02010609060101010101" pitchFamily="49" charset="-122"/>
              <a:ea typeface="黑体" panose="020106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729333276"/>
              </p:ext>
            </p:extLst>
          </p:nvPr>
        </p:nvGraphicFramePr>
        <p:xfrm>
          <a:off x="2135529" y="2604916"/>
          <a:ext cx="5053153" cy="427174"/>
        </p:xfrm>
        <a:graphic>
          <a:graphicData uri="http://schemas.openxmlformats.org/presentationml/2006/ole">
            <mc:AlternateContent xmlns:mc="http://schemas.openxmlformats.org/markup-compatibility/2006">
              <mc:Choice xmlns:v="urn:schemas-microsoft-com:vml" Requires="v">
                <p:oleObj spid="_x0000_s15238" name="Formula" r:id="rId3" imgW="2762280" imgH="234000" progId="Equation.Ribbit">
                  <p:embed/>
                </p:oleObj>
              </mc:Choice>
              <mc:Fallback>
                <p:oleObj name="Formula" r:id="rId3" imgW="2762280" imgH="234000" progId="Equation.Ribbit">
                  <p:embed/>
                  <p:pic>
                    <p:nvPicPr>
                      <p:cNvPr id="0" name=""/>
                      <p:cNvPicPr/>
                      <p:nvPr/>
                    </p:nvPicPr>
                    <p:blipFill>
                      <a:blip r:embed="rId4"/>
                      <a:stretch>
                        <a:fillRect/>
                      </a:stretch>
                    </p:blipFill>
                    <p:spPr>
                      <a:xfrm>
                        <a:off x="2135529" y="2604916"/>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7780901"/>
              </p:ext>
            </p:extLst>
          </p:nvPr>
        </p:nvGraphicFramePr>
        <p:xfrm>
          <a:off x="2012285" y="2208438"/>
          <a:ext cx="1232864" cy="312400"/>
        </p:xfrm>
        <a:graphic>
          <a:graphicData uri="http://schemas.openxmlformats.org/presentationml/2006/ole">
            <mc:AlternateContent xmlns:mc="http://schemas.openxmlformats.org/markup-compatibility/2006">
              <mc:Choice xmlns:v="urn:schemas-microsoft-com:vml" Requires="v">
                <p:oleObj spid="_x0000_s15239" name="Formula" r:id="rId5" imgW="701280" imgH="177840" progId="Equation.Ribbit">
                  <p:embed/>
                </p:oleObj>
              </mc:Choice>
              <mc:Fallback>
                <p:oleObj name="Formula" r:id="rId5" imgW="701280" imgH="177840" progId="Equation.Ribbit">
                  <p:embed/>
                  <p:pic>
                    <p:nvPicPr>
                      <p:cNvPr id="0" name=""/>
                      <p:cNvPicPr/>
                      <p:nvPr/>
                    </p:nvPicPr>
                    <p:blipFill>
                      <a:blip r:embed="rId6"/>
                      <a:stretch>
                        <a:fillRect/>
                      </a:stretch>
                    </p:blipFill>
                    <p:spPr>
                      <a:xfrm>
                        <a:off x="2012285" y="2208438"/>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40023"/>
              </p:ext>
            </p:extLst>
          </p:nvPr>
        </p:nvGraphicFramePr>
        <p:xfrm>
          <a:off x="1164805" y="3194136"/>
          <a:ext cx="420928" cy="289819"/>
        </p:xfrm>
        <a:graphic>
          <a:graphicData uri="http://schemas.openxmlformats.org/presentationml/2006/ole">
            <mc:AlternateContent xmlns:mc="http://schemas.openxmlformats.org/markup-compatibility/2006">
              <mc:Choice xmlns:v="urn:schemas-microsoft-com:vml" Requires="v">
                <p:oleObj spid="_x0000_s15240" name="Formula" r:id="rId7" imgW="194400" imgH="133560" progId="Equation.Ribbit">
                  <p:embed/>
                </p:oleObj>
              </mc:Choice>
              <mc:Fallback>
                <p:oleObj name="Formula" r:id="rId7" imgW="194400" imgH="133560" progId="Equation.Ribbit">
                  <p:embed/>
                  <p:pic>
                    <p:nvPicPr>
                      <p:cNvPr id="0" name=""/>
                      <p:cNvPicPr/>
                      <p:nvPr/>
                    </p:nvPicPr>
                    <p:blipFill>
                      <a:blip r:embed="rId8"/>
                      <a:stretch>
                        <a:fillRect/>
                      </a:stretch>
                    </p:blipFill>
                    <p:spPr>
                      <a:xfrm>
                        <a:off x="1164805" y="3194136"/>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25259181"/>
              </p:ext>
            </p:extLst>
          </p:nvPr>
        </p:nvGraphicFramePr>
        <p:xfrm>
          <a:off x="5469763" y="3134339"/>
          <a:ext cx="236558" cy="341318"/>
        </p:xfrm>
        <a:graphic>
          <a:graphicData uri="http://schemas.openxmlformats.org/presentationml/2006/ole">
            <mc:AlternateContent xmlns:mc="http://schemas.openxmlformats.org/markup-compatibility/2006">
              <mc:Choice xmlns:v="urn:schemas-microsoft-com:vml" Requires="v">
                <p:oleObj spid="_x0000_s15241" name="Formula" r:id="rId9" imgW="110520" imgH="160200" progId="Equation.Ribbit">
                  <p:embed/>
                </p:oleObj>
              </mc:Choice>
              <mc:Fallback>
                <p:oleObj name="Formula" r:id="rId9" imgW="110520" imgH="160200" progId="Equation.Ribbit">
                  <p:embed/>
                  <p:pic>
                    <p:nvPicPr>
                      <p:cNvPr id="0" name=""/>
                      <p:cNvPicPr/>
                      <p:nvPr/>
                    </p:nvPicPr>
                    <p:blipFill>
                      <a:blip r:embed="rId10"/>
                      <a:stretch>
                        <a:fillRect/>
                      </a:stretch>
                    </p:blipFill>
                    <p:spPr>
                      <a:xfrm>
                        <a:off x="5469763" y="3134339"/>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86232889"/>
              </p:ext>
            </p:extLst>
          </p:nvPr>
        </p:nvGraphicFramePr>
        <p:xfrm>
          <a:off x="3606777" y="5240562"/>
          <a:ext cx="2099544" cy="555954"/>
        </p:xfrm>
        <a:graphic>
          <a:graphicData uri="http://schemas.openxmlformats.org/presentationml/2006/ole">
            <mc:AlternateContent xmlns:mc="http://schemas.openxmlformats.org/markup-compatibility/2006">
              <mc:Choice xmlns:v="urn:schemas-microsoft-com:vml" Requires="v">
                <p:oleObj spid="_x0000_s15242" name="Formula" r:id="rId11" imgW="1019880" imgH="269280" progId="Equation.Ribbit">
                  <p:embed/>
                </p:oleObj>
              </mc:Choice>
              <mc:Fallback>
                <p:oleObj name="Formula" r:id="rId11" imgW="1019880" imgH="269280" progId="Equation.Ribbit">
                  <p:embed/>
                  <p:pic>
                    <p:nvPicPr>
                      <p:cNvPr id="0" name=""/>
                      <p:cNvPicPr/>
                      <p:nvPr/>
                    </p:nvPicPr>
                    <p:blipFill>
                      <a:blip r:embed="rId12"/>
                      <a:stretch>
                        <a:fillRect/>
                      </a:stretch>
                    </p:blipFill>
                    <p:spPr>
                      <a:xfrm>
                        <a:off x="3606777" y="5240562"/>
                        <a:ext cx="2099544" cy="555954"/>
                      </a:xfrm>
                      <a:prstGeom prst="rect">
                        <a:avLst/>
                      </a:prstGeom>
                    </p:spPr>
                  </p:pic>
                </p:oleObj>
              </mc:Fallback>
            </mc:AlternateContent>
          </a:graphicData>
        </a:graphic>
      </p:graphicFrame>
    </p:spTree>
    <p:extLst>
      <p:ext uri="{BB962C8B-B14F-4D97-AF65-F5344CB8AC3E}">
        <p14:creationId xmlns:p14="http://schemas.microsoft.com/office/powerpoint/2010/main" val="3979949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b="1" dirty="0">
                <a:latin typeface="黑体" panose="02010609060101010101" pitchFamily="49" charset="-122"/>
                <a:ea typeface="黑体" panose="02010609060101010101" pitchFamily="49" charset="-122"/>
              </a:rPr>
              <a:t>Boltzmann </a:t>
            </a:r>
            <a:r>
              <a:rPr lang="zh-CN" altLang="en-US" b="1" dirty="0">
                <a:latin typeface="黑体" panose="02010609060101010101" pitchFamily="49" charset="-122"/>
                <a:ea typeface="黑体" panose="02010609060101010101" pitchFamily="49" charset="-122"/>
              </a:rPr>
              <a:t>机 </a:t>
            </a:r>
            <a:r>
              <a:rPr lang="en-US" altLang="zh-CN" sz="1600" b="1" dirty="0">
                <a:solidFill>
                  <a:srgbClr val="C30D23"/>
                </a:solidFill>
                <a:latin typeface="黑体" panose="02010609060101010101" pitchFamily="49" charset="-122"/>
                <a:ea typeface="黑体" panose="02010609060101010101" pitchFamily="49" charset="-122"/>
              </a:rPr>
              <a:t>[Ackley et al. ,  1985]</a:t>
            </a:r>
            <a:endParaRPr lang="zh-CN" altLang="en-US" sz="1600" b="1" dirty="0">
              <a:solidFill>
                <a:srgbClr val="C30D23"/>
              </a:solidFill>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260349" y="1720513"/>
            <a:ext cx="4293116" cy="4343400"/>
          </a:xfrm>
        </p:spPr>
        <p:txBody>
          <a:bodyPr>
            <a:normAutofit/>
          </a:bodyPr>
          <a:lstStyle/>
          <a:p>
            <a:r>
              <a:rPr lang="en-US" altLang="zh-CN" b="1" dirty="0">
                <a:solidFill>
                  <a:schemeClr val="tx2"/>
                </a:solidFill>
                <a:latin typeface="黑体" panose="02010609060101010101" pitchFamily="49" charset="-122"/>
                <a:ea typeface="黑体" panose="02010609060101010101" pitchFamily="49" charset="-122"/>
              </a:rPr>
              <a:t>Boltzmann</a:t>
            </a:r>
            <a:r>
              <a:rPr lang="en-US" altLang="zh-CN" b="1" dirty="0">
                <a:latin typeface="黑体" panose="02010609060101010101" pitchFamily="49" charset="-122"/>
                <a:ea typeface="黑体" panose="02010609060101010101" pitchFamily="49" charset="-122"/>
              </a:rPr>
              <a:t> </a:t>
            </a:r>
            <a:r>
              <a:rPr lang="zh-CN" altLang="en-US" b="1" dirty="0">
                <a:solidFill>
                  <a:schemeClr val="tx2"/>
                </a:solidFill>
                <a:latin typeface="黑体" panose="02010609060101010101" pitchFamily="49" charset="-122"/>
                <a:ea typeface="黑体" panose="02010609060101010101" pitchFamily="49" charset="-122"/>
              </a:rPr>
              <a:t>机训练</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将每个训练样本视为一个状态向量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使其出现的概率尽可能大</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标准的 </a:t>
            </a:r>
            <a:r>
              <a:rPr lang="en-US" altLang="zh-CN" sz="2000" b="1" dirty="0">
                <a:latin typeface="黑体" panose="02010609060101010101" pitchFamily="49" charset="-122"/>
                <a:ea typeface="黑体" panose="02010609060101010101" pitchFamily="49" charset="-122"/>
              </a:rPr>
              <a:t>Boltzmann </a:t>
            </a:r>
            <a:r>
              <a:rPr lang="zh-CN" altLang="en-US" sz="2000" b="1" dirty="0">
                <a:latin typeface="黑体" panose="02010609060101010101" pitchFamily="49" charset="-122"/>
                <a:ea typeface="黑体" panose="02010609060101010101" pitchFamily="49" charset="-122"/>
              </a:rPr>
              <a:t>机是一个全连接图</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训练网络的复杂度很高</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这使其难以用于解决现实任务</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现实中常用受限 </a:t>
            </a:r>
            <a:r>
              <a:rPr lang="en-US" altLang="zh-CN" sz="2000" b="1" dirty="0">
                <a:latin typeface="黑体" panose="02010609060101010101" pitchFamily="49" charset="-122"/>
                <a:ea typeface="黑体" panose="02010609060101010101" pitchFamily="49" charset="-122"/>
              </a:rPr>
              <a:t>Boltzmann </a:t>
            </a:r>
            <a:r>
              <a:rPr lang="zh-CN" altLang="en-US" sz="2000" b="1" dirty="0">
                <a:latin typeface="黑体" panose="02010609060101010101" pitchFamily="49" charset="-122"/>
                <a:ea typeface="黑体" panose="02010609060101010101" pitchFamily="49" charset="-122"/>
              </a:rPr>
              <a:t>机</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简称</a:t>
            </a:r>
            <a:r>
              <a:rPr lang="en-US" altLang="zh-CN" sz="2000" b="1" dirty="0">
                <a:latin typeface="黑体" panose="02010609060101010101" pitchFamily="49" charset="-122"/>
                <a:ea typeface="黑体" panose="02010609060101010101" pitchFamily="49" charset="-122"/>
              </a:rPr>
              <a:t>RBM. RBM </a:t>
            </a:r>
            <a:r>
              <a:rPr lang="zh-CN" altLang="en-US" sz="2000" b="1" dirty="0">
                <a:latin typeface="黑体" panose="02010609060101010101" pitchFamily="49" charset="-122"/>
                <a:ea typeface="黑体" panose="02010609060101010101" pitchFamily="49" charset="-122"/>
              </a:rPr>
              <a:t>仅保留显层与隐层之间的连接</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从而将</a:t>
            </a:r>
            <a:r>
              <a:rPr lang="en-US" altLang="zh-CN" sz="2000" b="1" dirty="0">
                <a:latin typeface="黑体" panose="02010609060101010101" pitchFamily="49" charset="-122"/>
                <a:ea typeface="黑体" panose="02010609060101010101" pitchFamily="49" charset="-122"/>
              </a:rPr>
              <a:t>Boltzmann</a:t>
            </a:r>
            <a:r>
              <a:rPr lang="zh-CN" altLang="en-US" sz="2000" b="1" dirty="0">
                <a:latin typeface="黑体" panose="02010609060101010101" pitchFamily="49" charset="-122"/>
                <a:ea typeface="黑体" panose="02010609060101010101" pitchFamily="49" charset="-122"/>
              </a:rPr>
              <a:t>机结构有完全图简化为二部图</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Font typeface="Wingdings" panose="05000000000000000000" pitchFamily="2" charset="2"/>
              <a:buChar char="l"/>
            </a:pPr>
            <a:r>
              <a:rPr lang="zh-CN" altLang="en-US" sz="2000" b="1" dirty="0">
                <a:solidFill>
                  <a:srgbClr val="FF0000"/>
                </a:solidFill>
                <a:latin typeface="黑体" panose="02010609060101010101" pitchFamily="49" charset="-122"/>
                <a:ea typeface="黑体" panose="02010609060101010101" pitchFamily="49" charset="-122"/>
              </a:rPr>
              <a:t>受限：层内之间没有通信</a:t>
            </a:r>
            <a:endParaRPr lang="en-US" altLang="zh-CN" sz="2000" b="1" dirty="0">
              <a:solidFill>
                <a:srgbClr val="FF0000"/>
              </a:solidFill>
              <a:latin typeface="黑体" panose="02010609060101010101" pitchFamily="49" charset="-122"/>
              <a:ea typeface="黑体" panose="020106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11" name="图片 10"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5514"/>
          <a:stretch/>
        </p:blipFill>
        <p:spPr>
          <a:xfrm>
            <a:off x="4476377" y="2062721"/>
            <a:ext cx="4548094" cy="3168911"/>
          </a:xfrm>
          <a:prstGeom prst="rect">
            <a:avLst/>
          </a:prstGeom>
        </p:spPr>
      </p:pic>
    </p:spTree>
    <p:extLst>
      <p:ext uri="{BB962C8B-B14F-4D97-AF65-F5344CB8AC3E}">
        <p14:creationId xmlns:p14="http://schemas.microsoft.com/office/powerpoint/2010/main" val="729515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其他常见神经网络</a:t>
            </a:r>
          </a:p>
        </p:txBody>
      </p:sp>
      <p:sp>
        <p:nvSpPr>
          <p:cNvPr id="3" name="文本占位符 2"/>
          <p:cNvSpPr>
            <a:spLocks noGrp="1"/>
          </p:cNvSpPr>
          <p:nvPr>
            <p:ph type="body" sz="quarter" idx="13"/>
          </p:nvPr>
        </p:nvSpPr>
        <p:spPr/>
        <p:txBody>
          <a:bodyPr>
            <a:normAutofit lnSpcReduction="10000"/>
          </a:bodyPr>
          <a:lstStyle/>
          <a:p>
            <a:r>
              <a:rPr lang="zh-CN" altLang="en-US" b="1" dirty="0">
                <a:latin typeface="黑体" panose="02010609060101010101" pitchFamily="49" charset="-122"/>
                <a:ea typeface="黑体" panose="02010609060101010101" pitchFamily="49" charset="-122"/>
              </a:rPr>
              <a:t>受限 </a:t>
            </a:r>
            <a:r>
              <a:rPr lang="en-US" altLang="zh-CN" b="1" dirty="0">
                <a:latin typeface="黑体" panose="02010609060101010101" pitchFamily="49" charset="-122"/>
                <a:ea typeface="黑体" panose="02010609060101010101" pitchFamily="49" charset="-122"/>
              </a:rPr>
              <a:t>Boltzmann </a:t>
            </a:r>
            <a:r>
              <a:rPr lang="zh-CN" altLang="en-US" b="1" dirty="0">
                <a:latin typeface="黑体" panose="02010609060101010101" pitchFamily="49" charset="-122"/>
                <a:ea typeface="黑体" panose="02010609060101010101" pitchFamily="49" charset="-122"/>
              </a:rPr>
              <a:t>机 </a:t>
            </a:r>
            <a:r>
              <a:rPr lang="en-US" altLang="zh-CN" sz="1600" b="1" dirty="0">
                <a:solidFill>
                  <a:srgbClr val="C30D23"/>
                </a:solidFill>
                <a:latin typeface="黑体" panose="02010609060101010101" pitchFamily="49" charset="-122"/>
                <a:ea typeface="黑体" panose="02010609060101010101" pitchFamily="49" charset="-122"/>
              </a:rPr>
              <a:t>[Ackley et al. ,  1985]</a:t>
            </a:r>
            <a:endParaRPr lang="zh-CN" altLang="en-US" sz="1600" b="1" dirty="0">
              <a:solidFill>
                <a:srgbClr val="C30D23"/>
              </a:solidFill>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260349" y="1720513"/>
            <a:ext cx="8803332" cy="4343400"/>
          </a:xfrm>
        </p:spPr>
        <p:txBody>
          <a:bodyPr>
            <a:normAutofit/>
          </a:bodyPr>
          <a:lstStyle/>
          <a:p>
            <a:r>
              <a:rPr lang="zh-CN" altLang="en-US" b="1" dirty="0">
                <a:latin typeface="黑体" panose="02010609060101010101" pitchFamily="49" charset="-122"/>
                <a:ea typeface="黑体" panose="02010609060101010101" pitchFamily="49" charset="-122"/>
              </a:rPr>
              <a:t>受限 </a:t>
            </a:r>
            <a:r>
              <a:rPr lang="en-US" altLang="zh-CN" b="1" dirty="0">
                <a:latin typeface="黑体" panose="02010609060101010101" pitchFamily="49" charset="-122"/>
                <a:ea typeface="黑体" panose="02010609060101010101" pitchFamily="49" charset="-122"/>
              </a:rPr>
              <a:t>Boltzmann </a:t>
            </a:r>
            <a:r>
              <a:rPr lang="zh-CN" altLang="en-US" b="1" dirty="0">
                <a:latin typeface="黑体" panose="02010609060101010101" pitchFamily="49" charset="-122"/>
                <a:ea typeface="黑体" panose="02010609060101010101" pitchFamily="49" charset="-122"/>
              </a:rPr>
              <a:t>机常用</a:t>
            </a:r>
            <a:r>
              <a:rPr lang="zh-CN" altLang="en-US" b="1" dirty="0">
                <a:solidFill>
                  <a:srgbClr val="C00000"/>
                </a:solidFill>
                <a:latin typeface="黑体" panose="02010609060101010101" pitchFamily="49" charset="-122"/>
                <a:ea typeface="黑体" panose="02010609060101010101" pitchFamily="49" charset="-122"/>
              </a:rPr>
              <a:t>“对比散度”</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简称</a:t>
            </a:r>
            <a:r>
              <a:rPr lang="en-US" altLang="zh-CN" b="1" dirty="0">
                <a:latin typeface="黑体" panose="02010609060101010101" pitchFamily="49" charset="-122"/>
                <a:ea typeface="黑体" panose="02010609060101010101" pitchFamily="49" charset="-122"/>
              </a:rPr>
              <a:t>:CD)</a:t>
            </a:r>
            <a:r>
              <a:rPr lang="zh-CN" altLang="en-US" b="1" dirty="0">
                <a:latin typeface="黑体" panose="02010609060101010101" pitchFamily="49" charset="-122"/>
                <a:ea typeface="黑体" panose="02010609060101010101" pitchFamily="49" charset="-122"/>
              </a:rPr>
              <a:t>算法</a:t>
            </a:r>
            <a:r>
              <a:rPr lang="en-US" altLang="zh-CN" sz="1600" b="1" dirty="0">
                <a:solidFill>
                  <a:srgbClr val="C30D23"/>
                </a:solidFill>
                <a:latin typeface="黑体" panose="02010609060101010101" pitchFamily="49" charset="-122"/>
                <a:ea typeface="黑体" panose="02010609060101010101" pitchFamily="49" charset="-122"/>
              </a:rPr>
              <a:t> [Hinton,  2010] </a:t>
            </a:r>
            <a:r>
              <a:rPr lang="zh-CN" altLang="en-US" b="1" dirty="0">
                <a:latin typeface="黑体" panose="02010609060101010101" pitchFamily="49" charset="-122"/>
                <a:ea typeface="黑体" panose="02010609060101010101" pitchFamily="49" charset="-122"/>
              </a:rPr>
              <a:t>来进行训练</a:t>
            </a:r>
            <a:r>
              <a:rPr lang="zh-CN" altLang="en-US" sz="2000" b="1" dirty="0">
                <a:solidFill>
                  <a:srgbClr val="C30D23"/>
                </a:solidFill>
                <a:latin typeface="黑体" panose="02010609060101010101" pitchFamily="49" charset="-122"/>
                <a:ea typeface="黑体" panose="02010609060101010101" pitchFamily="49" charset="-122"/>
              </a:rPr>
              <a:t>　　　　　　　　　　　　　　　　　　　　　</a:t>
            </a:r>
            <a:endParaRPr lang="en-US" altLang="zh-CN" sz="1600" b="1" dirty="0">
              <a:solidFill>
                <a:srgbClr val="C30D23"/>
              </a:solidFill>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假定网络中有　个显层神经元　个隐层神经元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令　和　分别是显层与隐层的状态向量</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由于同一层内不存在连接</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有</a:t>
            </a: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endParaRPr lang="en-US" altLang="zh-CN" sz="2000" b="1"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l"/>
            </a:pPr>
            <a:r>
              <a:rPr lang="en-US" altLang="zh-CN" sz="2000" b="1" dirty="0">
                <a:latin typeface="黑体" panose="02010609060101010101" pitchFamily="49" charset="-122"/>
                <a:ea typeface="黑体" panose="02010609060101010101" pitchFamily="49" charset="-122"/>
              </a:rPr>
              <a:t>CD</a:t>
            </a:r>
            <a:r>
              <a:rPr lang="zh-CN" altLang="en-US" sz="2000" b="1" dirty="0">
                <a:latin typeface="黑体" panose="02010609060101010101" pitchFamily="49" charset="-122"/>
                <a:ea typeface="黑体" panose="02010609060101010101" pitchFamily="49" charset="-122"/>
              </a:rPr>
              <a:t>算法对每个训练样本  </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先计算出隐层神经元状态的概率分布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然后根据这个概率分布采样得到   ；类似的方法从   中产生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再从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中产生   ；连接权重的更新公式为：</a:t>
            </a:r>
          </a:p>
        </p:txBody>
      </p:sp>
      <p:graphicFrame>
        <p:nvGraphicFramePr>
          <p:cNvPr id="6" name="对象 5"/>
          <p:cNvGraphicFramePr>
            <a:graphicFrameLocks noChangeAspect="1"/>
          </p:cNvGraphicFramePr>
          <p:nvPr>
            <p:extLst>
              <p:ext uri="{D42A27DB-BD31-4B8C-83A1-F6EECF244321}">
                <p14:modId xmlns:p14="http://schemas.microsoft.com/office/powerpoint/2010/main" val="581641453"/>
              </p:ext>
            </p:extLst>
          </p:nvPr>
        </p:nvGraphicFramePr>
        <p:xfrm>
          <a:off x="3537842" y="3110698"/>
          <a:ext cx="2146300" cy="1309687"/>
        </p:xfrm>
        <a:graphic>
          <a:graphicData uri="http://schemas.openxmlformats.org/presentationml/2006/ole">
            <mc:AlternateContent xmlns:mc="http://schemas.openxmlformats.org/markup-compatibility/2006">
              <mc:Choice xmlns:v="urn:schemas-microsoft-com:vml" Requires="v">
                <p:oleObj spid="_x0000_s32878" name="Formula" r:id="rId3" imgW="1562400" imgH="957600" progId="Equation.Ribbit">
                  <p:embed/>
                </p:oleObj>
              </mc:Choice>
              <mc:Fallback>
                <p:oleObj name="Formula" r:id="rId3" imgW="1562400" imgH="957600" progId="Equation.Ribbit">
                  <p:embed/>
                  <p:pic>
                    <p:nvPicPr>
                      <p:cNvPr id="28" name="对象 27"/>
                      <p:cNvPicPr/>
                      <p:nvPr/>
                    </p:nvPicPr>
                    <p:blipFill>
                      <a:blip r:embed="rId4"/>
                      <a:stretch>
                        <a:fillRect/>
                      </a:stretch>
                    </p:blipFill>
                    <p:spPr>
                      <a:xfrm>
                        <a:off x="3537842" y="3110698"/>
                        <a:ext cx="2146300" cy="13096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39093031"/>
              </p:ext>
            </p:extLst>
          </p:nvPr>
        </p:nvGraphicFramePr>
        <p:xfrm>
          <a:off x="3328171" y="4638223"/>
          <a:ext cx="209671" cy="221065"/>
        </p:xfrm>
        <a:graphic>
          <a:graphicData uri="http://schemas.openxmlformats.org/presentationml/2006/ole">
            <mc:AlternateContent xmlns:mc="http://schemas.openxmlformats.org/markup-compatibility/2006">
              <mc:Choice xmlns:v="urn:schemas-microsoft-com:vml" Requires="v">
                <p:oleObj spid="_x0000_s32879" name="Formula" r:id="rId5" imgW="91440" imgH="120960" progId="Equation.Ribbit">
                  <p:embed/>
                </p:oleObj>
              </mc:Choice>
              <mc:Fallback>
                <p:oleObj name="Formula" r:id="rId5" imgW="91440" imgH="120960" progId="Equation.Ribbit">
                  <p:embed/>
                  <p:pic>
                    <p:nvPicPr>
                      <p:cNvPr id="0" name=""/>
                      <p:cNvPicPr/>
                      <p:nvPr/>
                    </p:nvPicPr>
                    <p:blipFill>
                      <a:blip r:embed="rId6"/>
                      <a:stretch>
                        <a:fillRect/>
                      </a:stretch>
                    </p:blipFill>
                    <p:spPr>
                      <a:xfrm>
                        <a:off x="3328171" y="4638223"/>
                        <a:ext cx="209671" cy="2210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12037406"/>
              </p:ext>
            </p:extLst>
          </p:nvPr>
        </p:nvGraphicFramePr>
        <p:xfrm>
          <a:off x="3616429" y="4877073"/>
          <a:ext cx="177702" cy="270155"/>
        </p:xfrm>
        <a:graphic>
          <a:graphicData uri="http://schemas.openxmlformats.org/presentationml/2006/ole">
            <mc:AlternateContent xmlns:mc="http://schemas.openxmlformats.org/markup-compatibility/2006">
              <mc:Choice xmlns:v="urn:schemas-microsoft-com:vml" Requires="v">
                <p:oleObj spid="_x0000_s32880" name="Formula" r:id="rId7" imgW="102960" imgH="157680" progId="Equation.Ribbit">
                  <p:embed/>
                </p:oleObj>
              </mc:Choice>
              <mc:Fallback>
                <p:oleObj name="Formula" r:id="rId7" imgW="102960" imgH="157680" progId="Equation.Ribbit">
                  <p:embed/>
                  <p:pic>
                    <p:nvPicPr>
                      <p:cNvPr id="5" name="对象 4"/>
                      <p:cNvPicPr/>
                      <p:nvPr/>
                    </p:nvPicPr>
                    <p:blipFill>
                      <a:blip r:embed="rId8"/>
                      <a:stretch>
                        <a:fillRect/>
                      </a:stretch>
                    </p:blipFill>
                    <p:spPr>
                      <a:xfrm>
                        <a:off x="3616429" y="4877073"/>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74405249"/>
              </p:ext>
            </p:extLst>
          </p:nvPr>
        </p:nvGraphicFramePr>
        <p:xfrm>
          <a:off x="5730648" y="4895871"/>
          <a:ext cx="175554" cy="266890"/>
        </p:xfrm>
        <a:graphic>
          <a:graphicData uri="http://schemas.openxmlformats.org/presentationml/2006/ole">
            <mc:AlternateContent xmlns:mc="http://schemas.openxmlformats.org/markup-compatibility/2006">
              <mc:Choice xmlns:v="urn:schemas-microsoft-com:vml" Requires="v">
                <p:oleObj spid="_x0000_s32881" name="Formula" r:id="rId9" imgW="102960" imgH="157680" progId="Equation.Ribbit">
                  <p:embed/>
                </p:oleObj>
              </mc:Choice>
              <mc:Fallback>
                <p:oleObj name="Formula" r:id="rId9" imgW="102960" imgH="157680" progId="Equation.Ribbit">
                  <p:embed/>
                  <p:pic>
                    <p:nvPicPr>
                      <p:cNvPr id="8" name="对象 7"/>
                      <p:cNvPicPr/>
                      <p:nvPr/>
                    </p:nvPicPr>
                    <p:blipFill>
                      <a:blip r:embed="rId8"/>
                      <a:stretch>
                        <a:fillRect/>
                      </a:stretch>
                    </p:blipFill>
                    <p:spPr>
                      <a:xfrm>
                        <a:off x="5730648" y="4895871"/>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3696669"/>
              </p:ext>
            </p:extLst>
          </p:nvPr>
        </p:nvGraphicFramePr>
        <p:xfrm>
          <a:off x="6858869" y="4859288"/>
          <a:ext cx="293687" cy="301625"/>
        </p:xfrm>
        <a:graphic>
          <a:graphicData uri="http://schemas.openxmlformats.org/presentationml/2006/ole">
            <mc:AlternateContent xmlns:mc="http://schemas.openxmlformats.org/markup-compatibility/2006">
              <mc:Choice xmlns:v="urn:schemas-microsoft-com:vml" Requires="v">
                <p:oleObj spid="_x0000_s32882" name="Formula" r:id="rId10" imgW="128520" imgH="164160" progId="Equation.Ribbit">
                  <p:embed/>
                </p:oleObj>
              </mc:Choice>
              <mc:Fallback>
                <p:oleObj name="Formula" r:id="rId10" imgW="128520" imgH="164160" progId="Equation.Ribbit">
                  <p:embed/>
                  <p:pic>
                    <p:nvPicPr>
                      <p:cNvPr id="5" name="对象 4"/>
                      <p:cNvPicPr/>
                      <p:nvPr/>
                    </p:nvPicPr>
                    <p:blipFill>
                      <a:blip r:embed="rId11"/>
                      <a:stretch>
                        <a:fillRect/>
                      </a:stretch>
                    </p:blipFill>
                    <p:spPr>
                      <a:xfrm>
                        <a:off x="6858869" y="4859288"/>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235492763"/>
              </p:ext>
            </p:extLst>
          </p:nvPr>
        </p:nvGraphicFramePr>
        <p:xfrm>
          <a:off x="8092938" y="4895871"/>
          <a:ext cx="293687" cy="301625"/>
        </p:xfrm>
        <a:graphic>
          <a:graphicData uri="http://schemas.openxmlformats.org/presentationml/2006/ole">
            <mc:AlternateContent xmlns:mc="http://schemas.openxmlformats.org/markup-compatibility/2006">
              <mc:Choice xmlns:v="urn:schemas-microsoft-com:vml" Requires="v">
                <p:oleObj spid="_x0000_s32883" name="Formula" r:id="rId12" imgW="128520" imgH="164160" progId="Equation.Ribbit">
                  <p:embed/>
                </p:oleObj>
              </mc:Choice>
              <mc:Fallback>
                <p:oleObj name="Formula" r:id="rId12" imgW="128520" imgH="164160" progId="Equation.Ribbit">
                  <p:embed/>
                  <p:pic>
                    <p:nvPicPr>
                      <p:cNvPr id="10" name="对象 9"/>
                      <p:cNvPicPr/>
                      <p:nvPr/>
                    </p:nvPicPr>
                    <p:blipFill>
                      <a:blip r:embed="rId11"/>
                      <a:stretch>
                        <a:fillRect/>
                      </a:stretch>
                    </p:blipFill>
                    <p:spPr>
                      <a:xfrm>
                        <a:off x="8092938" y="4895871"/>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254670597"/>
              </p:ext>
            </p:extLst>
          </p:nvPr>
        </p:nvGraphicFramePr>
        <p:xfrm>
          <a:off x="1043188" y="5199518"/>
          <a:ext cx="236380" cy="282209"/>
        </p:xfrm>
        <a:graphic>
          <a:graphicData uri="http://schemas.openxmlformats.org/presentationml/2006/ole">
            <mc:AlternateContent xmlns:mc="http://schemas.openxmlformats.org/markup-compatibility/2006">
              <mc:Choice xmlns:v="urn:schemas-microsoft-com:vml" Requires="v">
                <p:oleObj spid="_x0000_s32884" name="Formula" r:id="rId13" imgW="136080" imgH="164160" progId="Equation.Ribbit">
                  <p:embed/>
                </p:oleObj>
              </mc:Choice>
              <mc:Fallback>
                <p:oleObj name="Formula" r:id="rId13" imgW="136080" imgH="164160" progId="Equation.Ribbit">
                  <p:embed/>
                  <p:pic>
                    <p:nvPicPr>
                      <p:cNvPr id="9" name="对象 8"/>
                      <p:cNvPicPr/>
                      <p:nvPr/>
                    </p:nvPicPr>
                    <p:blipFill>
                      <a:blip r:embed="rId14"/>
                      <a:stretch>
                        <a:fillRect/>
                      </a:stretch>
                    </p:blipFill>
                    <p:spPr>
                      <a:xfrm>
                        <a:off x="1043188" y="5199518"/>
                        <a:ext cx="236380" cy="28220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86435257"/>
              </p:ext>
            </p:extLst>
          </p:nvPr>
        </p:nvGraphicFramePr>
        <p:xfrm>
          <a:off x="3147045" y="5603917"/>
          <a:ext cx="2919413" cy="342900"/>
        </p:xfrm>
        <a:graphic>
          <a:graphicData uri="http://schemas.openxmlformats.org/presentationml/2006/ole">
            <mc:AlternateContent xmlns:mc="http://schemas.openxmlformats.org/markup-compatibility/2006">
              <mc:Choice xmlns:v="urn:schemas-microsoft-com:vml" Requires="v">
                <p:oleObj spid="_x0000_s32885" name="Formula" r:id="rId15" imgW="1245960" imgH="146160" progId="Equation.Ribbit">
                  <p:embed/>
                </p:oleObj>
              </mc:Choice>
              <mc:Fallback>
                <p:oleObj name="Formula" r:id="rId15" imgW="1245960" imgH="146160" progId="Equation.Ribbit">
                  <p:embed/>
                  <p:pic>
                    <p:nvPicPr>
                      <p:cNvPr id="11" name="对象 10"/>
                      <p:cNvPicPr/>
                      <p:nvPr/>
                    </p:nvPicPr>
                    <p:blipFill>
                      <a:blip r:embed="rId16"/>
                      <a:stretch>
                        <a:fillRect/>
                      </a:stretch>
                    </p:blipFill>
                    <p:spPr>
                      <a:xfrm>
                        <a:off x="3147045" y="5603917"/>
                        <a:ext cx="2919413" cy="3429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73849572"/>
              </p:ext>
            </p:extLst>
          </p:nvPr>
        </p:nvGraphicFramePr>
        <p:xfrm>
          <a:off x="2248792" y="2550310"/>
          <a:ext cx="195262" cy="287338"/>
        </p:xfrm>
        <a:graphic>
          <a:graphicData uri="http://schemas.openxmlformats.org/presentationml/2006/ole">
            <mc:AlternateContent xmlns:mc="http://schemas.openxmlformats.org/markup-compatibility/2006">
              <mc:Choice xmlns:v="urn:schemas-microsoft-com:vml" Requires="v">
                <p:oleObj spid="_x0000_s32886" name="Formula" r:id="rId17" imgW="85320" imgH="157680" progId="Equation.Ribbit">
                  <p:embed/>
                </p:oleObj>
              </mc:Choice>
              <mc:Fallback>
                <p:oleObj name="Formula" r:id="rId17" imgW="85320" imgH="157680" progId="Equation.Ribbit">
                  <p:embed/>
                  <p:pic>
                    <p:nvPicPr>
                      <p:cNvPr id="5" name="对象 4"/>
                      <p:cNvPicPr/>
                      <p:nvPr/>
                    </p:nvPicPr>
                    <p:blipFill>
                      <a:blip r:embed="rId18"/>
                      <a:stretch>
                        <a:fillRect/>
                      </a:stretch>
                    </p:blipFill>
                    <p:spPr>
                      <a:xfrm>
                        <a:off x="2248792" y="2550310"/>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758102192"/>
              </p:ext>
            </p:extLst>
          </p:nvPr>
        </p:nvGraphicFramePr>
        <p:xfrm>
          <a:off x="4036317" y="2583648"/>
          <a:ext cx="169862" cy="219075"/>
        </p:xfrm>
        <a:graphic>
          <a:graphicData uri="http://schemas.openxmlformats.org/presentationml/2006/ole">
            <mc:AlternateContent xmlns:mc="http://schemas.openxmlformats.org/markup-compatibility/2006">
              <mc:Choice xmlns:v="urn:schemas-microsoft-com:vml" Requires="v">
                <p:oleObj spid="_x0000_s32887" name="Formula" r:id="rId19" imgW="75240" imgH="118440" progId="Equation.Ribbit">
                  <p:embed/>
                </p:oleObj>
              </mc:Choice>
              <mc:Fallback>
                <p:oleObj name="Formula" r:id="rId19" imgW="75240" imgH="118440" progId="Equation.Ribbit">
                  <p:embed/>
                  <p:pic>
                    <p:nvPicPr>
                      <p:cNvPr id="15" name="对象 14"/>
                      <p:cNvPicPr/>
                      <p:nvPr/>
                    </p:nvPicPr>
                    <p:blipFill>
                      <a:blip r:embed="rId20"/>
                      <a:stretch>
                        <a:fillRect/>
                      </a:stretch>
                    </p:blipFill>
                    <p:spPr>
                      <a:xfrm>
                        <a:off x="4036317" y="2583648"/>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185215111"/>
              </p:ext>
            </p:extLst>
          </p:nvPr>
        </p:nvGraphicFramePr>
        <p:xfrm>
          <a:off x="6314206" y="2581658"/>
          <a:ext cx="209671" cy="221065"/>
        </p:xfrm>
        <a:graphic>
          <a:graphicData uri="http://schemas.openxmlformats.org/presentationml/2006/ole">
            <mc:AlternateContent xmlns:mc="http://schemas.openxmlformats.org/markup-compatibility/2006">
              <mc:Choice xmlns:v="urn:schemas-microsoft-com:vml" Requires="v">
                <p:oleObj spid="_x0000_s32888" name="Formula" r:id="rId21" imgW="91440" imgH="120960" progId="Equation.Ribbit">
                  <p:embed/>
                </p:oleObj>
              </mc:Choice>
              <mc:Fallback>
                <p:oleObj name="Formula" r:id="rId21" imgW="91440" imgH="120960" progId="Equation.Ribbit">
                  <p:embed/>
                  <p:pic>
                    <p:nvPicPr>
                      <p:cNvPr id="5" name="对象 4"/>
                      <p:cNvPicPr/>
                      <p:nvPr/>
                    </p:nvPicPr>
                    <p:blipFill>
                      <a:blip r:embed="rId6"/>
                      <a:stretch>
                        <a:fillRect/>
                      </a:stretch>
                    </p:blipFill>
                    <p:spPr>
                      <a:xfrm>
                        <a:off x="6314206" y="2581658"/>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063702522"/>
              </p:ext>
            </p:extLst>
          </p:nvPr>
        </p:nvGraphicFramePr>
        <p:xfrm>
          <a:off x="6852752" y="2550310"/>
          <a:ext cx="189004" cy="287338"/>
        </p:xfrm>
        <a:graphic>
          <a:graphicData uri="http://schemas.openxmlformats.org/presentationml/2006/ole">
            <mc:AlternateContent xmlns:mc="http://schemas.openxmlformats.org/markup-compatibility/2006">
              <mc:Choice xmlns:v="urn:schemas-microsoft-com:vml" Requires="v">
                <p:oleObj spid="_x0000_s32889" name="Formula" r:id="rId22" imgW="102960" imgH="157680" progId="Equation.Ribbit">
                  <p:embed/>
                </p:oleObj>
              </mc:Choice>
              <mc:Fallback>
                <p:oleObj name="Formula" r:id="rId22" imgW="102960" imgH="157680" progId="Equation.Ribbit">
                  <p:embed/>
                  <p:pic>
                    <p:nvPicPr>
                      <p:cNvPr id="8" name="对象 7"/>
                      <p:cNvPicPr/>
                      <p:nvPr/>
                    </p:nvPicPr>
                    <p:blipFill>
                      <a:blip r:embed="rId8"/>
                      <a:stretch>
                        <a:fillRect/>
                      </a:stretch>
                    </p:blipFill>
                    <p:spPr>
                      <a:xfrm>
                        <a:off x="6852752" y="2550310"/>
                        <a:ext cx="189004" cy="287338"/>
                      </a:xfrm>
                      <a:prstGeom prst="rect">
                        <a:avLst/>
                      </a:prstGeom>
                    </p:spPr>
                  </p:pic>
                </p:oleObj>
              </mc:Fallback>
            </mc:AlternateContent>
          </a:graphicData>
        </a:graphic>
      </p:graphicFrame>
    </p:spTree>
    <p:extLst>
      <p:ext uri="{BB962C8B-B14F-4D97-AF65-F5344CB8AC3E}">
        <p14:creationId xmlns:p14="http://schemas.microsoft.com/office/powerpoint/2010/main" val="27436472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4" name="内容占位符 3"/>
          <p:cNvSpPr>
            <a:spLocks noGrp="1"/>
          </p:cNvSpPr>
          <p:nvPr>
            <p:ph sz="quarter" idx="14"/>
          </p:nvPr>
        </p:nvSpPr>
        <p:spPr>
          <a:xfrm>
            <a:off x="260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r>
              <a:rPr lang="en-US" altLang="zh-CN" sz="2400" dirty="0">
                <a:solidFill>
                  <a:schemeClr val="bg1">
                    <a:lumMod val="85000"/>
                  </a:schemeClr>
                </a:solidFill>
              </a:rPr>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b="1" dirty="0">
                <a:latin typeface="黑体" panose="02010609060101010101" pitchFamily="49" charset="-122"/>
                <a:ea typeface="黑体" panose="02010609060101010101" pitchFamily="49" charset="-122"/>
              </a:rPr>
              <a:t>深度学习</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pPr>
            <a:endParaRPr lang="zh-CN" altLang="en-US" dirty="0"/>
          </a:p>
        </p:txBody>
      </p:sp>
    </p:spTree>
    <p:extLst>
      <p:ext uri="{BB962C8B-B14F-4D97-AF65-F5344CB8AC3E}">
        <p14:creationId xmlns:p14="http://schemas.microsoft.com/office/powerpoint/2010/main" val="3009430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sz="3000" b="1" dirty="0">
                <a:solidFill>
                  <a:schemeClr val="tx2"/>
                </a:solidFill>
                <a:latin typeface="黑体" panose="02010609060101010101" pitchFamily="49" charset="-122"/>
                <a:ea typeface="黑体" panose="02010609060101010101" pitchFamily="49" charset="-122"/>
              </a:rPr>
              <a:t>深度学习模型</a:t>
            </a:r>
            <a:endParaRPr lang="en-US" altLang="zh-CN" sz="3000"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典型的深度学习模型就是很深层的神经网络</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SzPct val="120000"/>
            </a:pPr>
            <a:r>
              <a:rPr lang="zh-CN" altLang="en-US" b="1" dirty="0">
                <a:solidFill>
                  <a:schemeClr val="tx2"/>
                </a:solidFill>
                <a:latin typeface="黑体" panose="02010609060101010101" pitchFamily="49" charset="-122"/>
                <a:ea typeface="黑体" panose="02010609060101010101" pitchFamily="49" charset="-122"/>
              </a:rPr>
              <a:t>模型复杂度</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增加隐层神经元的数目 </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模型宽度</a:t>
            </a:r>
            <a:r>
              <a:rPr lang="en-US" altLang="zh-CN" sz="2000" b="1" dirty="0">
                <a:latin typeface="黑体" panose="02010609060101010101" pitchFamily="49" charset="-122"/>
                <a:ea typeface="黑体" panose="02010609060101010101" pitchFamily="49" charset="-122"/>
              </a:rPr>
              <a:t>)</a:t>
            </a: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增加隐层数目（模型深度）</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从增加模型复杂度的角度看</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增加隐层的数目比增加隐层神经元的数目更有效</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这是因为增加隐层数不仅增加了拥有激活函数的神经元数目</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还增加了激活函数嵌套的层数</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SzPct val="120000"/>
            </a:pPr>
            <a:r>
              <a:rPr lang="zh-CN" altLang="en-US" b="1" dirty="0">
                <a:solidFill>
                  <a:schemeClr val="tx2"/>
                </a:solidFill>
                <a:latin typeface="黑体" panose="02010609060101010101" pitchFamily="49" charset="-122"/>
                <a:ea typeface="黑体" panose="02010609060101010101" pitchFamily="49" charset="-122"/>
              </a:rPr>
              <a:t>复杂模型难点</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多隐层网络难以直接用经典算法（例如标准</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算法）进行训练</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因为误差在多隐层内逆传播时</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往往会</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发散</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而不能收敛到稳定状态</a:t>
            </a:r>
            <a:r>
              <a:rPr lang="en-US" altLang="zh-CN" sz="2000" b="1"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201283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p:txBody>
          <a:bodyPr>
            <a:normAutofit/>
          </a:bodyPr>
          <a:lstStyle/>
          <a:p>
            <a:pPr marL="0" indent="0">
              <a:buNone/>
            </a:pPr>
            <a:r>
              <a:rPr lang="zh-CN" altLang="en-US" sz="3000" b="1" dirty="0">
                <a:solidFill>
                  <a:schemeClr val="tx2"/>
                </a:solidFill>
                <a:latin typeface="黑体" panose="02010609060101010101" pitchFamily="49" charset="-122"/>
                <a:ea typeface="黑体" panose="02010609060101010101" pitchFamily="49" charset="-122"/>
              </a:rPr>
              <a:t>复杂模型训练方法</a:t>
            </a:r>
            <a:endParaRPr lang="en-US" altLang="zh-CN" sz="3000" b="1" dirty="0">
              <a:solidFill>
                <a:schemeClr val="tx2"/>
              </a:solidFill>
              <a:latin typeface="黑体" panose="02010609060101010101" pitchFamily="49" charset="-122"/>
              <a:ea typeface="黑体" panose="02010609060101010101" pitchFamily="49" charset="-122"/>
            </a:endParaRPr>
          </a:p>
          <a:p>
            <a:pPr marL="342900" indent="-342900">
              <a:lnSpc>
                <a:spcPct val="100000"/>
              </a:lnSpc>
              <a:buSzPct val="120000"/>
            </a:pPr>
            <a:r>
              <a:rPr lang="zh-CN" altLang="en-US" b="1" dirty="0">
                <a:solidFill>
                  <a:schemeClr val="tx2"/>
                </a:solidFill>
                <a:latin typeface="黑体" panose="02010609060101010101" pitchFamily="49" charset="-122"/>
                <a:ea typeface="黑体" panose="02010609060101010101" pitchFamily="49" charset="-122"/>
              </a:rPr>
              <a:t>预训练</a:t>
            </a:r>
            <a:r>
              <a:rPr lang="en-US" altLang="zh-CN" b="1" dirty="0">
                <a:solidFill>
                  <a:schemeClr val="tx2"/>
                </a:solidFill>
                <a:latin typeface="黑体" panose="02010609060101010101" pitchFamily="49" charset="-122"/>
                <a:ea typeface="黑体" panose="02010609060101010101" pitchFamily="49" charset="-122"/>
              </a:rPr>
              <a:t>+</a:t>
            </a:r>
            <a:r>
              <a:rPr lang="zh-CN" altLang="en-US" b="1" dirty="0">
                <a:solidFill>
                  <a:schemeClr val="tx2"/>
                </a:solidFill>
                <a:latin typeface="黑体" panose="02010609060101010101" pitchFamily="49" charset="-122"/>
                <a:ea typeface="黑体" panose="02010609060101010101" pitchFamily="49" charset="-122"/>
              </a:rPr>
              <a:t>微调</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预训练</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无监督逐层训练是多隐层网络训练的有效手段</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每次训练一层隐层结点</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训练时将上一层隐层结点的输出作为输入</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而本层隐结点的输出作为下一层隐结点的输入</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这称为</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预训练</a:t>
            </a:r>
            <a:r>
              <a:rPr lang="en-US" altLang="zh-CN" sz="2000" b="1" dirty="0">
                <a:latin typeface="黑体" panose="02010609060101010101" pitchFamily="49" charset="-122"/>
                <a:ea typeface="黑体" panose="02010609060101010101" pitchFamily="49" charset="-122"/>
              </a:rPr>
              <a:t>”. </a:t>
            </a:r>
          </a:p>
          <a:p>
            <a:pPr marL="342900" indent="-342900">
              <a:buFont typeface="Wingdings" panose="05000000000000000000" pitchFamily="2" charset="2"/>
              <a:buChar char="l"/>
            </a:pPr>
            <a:r>
              <a:rPr lang="zh-CN" altLang="en-US" sz="2000" b="1" dirty="0">
                <a:solidFill>
                  <a:srgbClr val="C00000"/>
                </a:solidFill>
                <a:latin typeface="黑体" panose="02010609060101010101" pitchFamily="49" charset="-122"/>
                <a:ea typeface="黑体" panose="02010609060101010101" pitchFamily="49" charset="-122"/>
              </a:rPr>
              <a:t>微调：</a:t>
            </a:r>
            <a:r>
              <a:rPr lang="zh-CN" altLang="en-US" sz="2000" b="1" dirty="0">
                <a:latin typeface="黑体" panose="02010609060101010101" pitchFamily="49" charset="-122"/>
                <a:ea typeface="黑体" panose="02010609060101010101" pitchFamily="49" charset="-122"/>
              </a:rPr>
              <a:t>在预训练全部完成后</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再对整个网络进行微调训练</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微调一般使用</a:t>
            </a:r>
            <a:r>
              <a:rPr lang="en-US" altLang="zh-CN" sz="2000" b="1" dirty="0">
                <a:latin typeface="黑体" panose="02010609060101010101" pitchFamily="49" charset="-122"/>
                <a:ea typeface="黑体" panose="02010609060101010101" pitchFamily="49" charset="-122"/>
              </a:rPr>
              <a:t>BP</a:t>
            </a:r>
            <a:r>
              <a:rPr lang="zh-CN" altLang="en-US" sz="2000" b="1" dirty="0">
                <a:latin typeface="黑体" panose="02010609060101010101" pitchFamily="49" charset="-122"/>
                <a:ea typeface="黑体" panose="02010609060101010101" pitchFamily="49" charset="-122"/>
              </a:rPr>
              <a:t>算法</a:t>
            </a:r>
            <a:r>
              <a:rPr lang="en-US" altLang="zh-CN" sz="2000" b="1" dirty="0">
                <a:latin typeface="黑体" panose="02010609060101010101" pitchFamily="49" charset="-122"/>
                <a:ea typeface="黑体" panose="02010609060101010101" pitchFamily="49" charset="-122"/>
              </a:rPr>
              <a:t>. </a:t>
            </a:r>
          </a:p>
          <a:p>
            <a:pPr marL="342900" indent="-342900"/>
            <a:r>
              <a:rPr lang="zh-CN" altLang="en-US" b="1" dirty="0">
                <a:solidFill>
                  <a:schemeClr val="tx2"/>
                </a:solidFill>
                <a:latin typeface="黑体" panose="02010609060101010101" pitchFamily="49" charset="-122"/>
                <a:ea typeface="黑体" panose="02010609060101010101" pitchFamily="49" charset="-122"/>
              </a:rPr>
              <a:t>例子：</a:t>
            </a:r>
            <a:r>
              <a:rPr lang="zh-CN" altLang="en-US" sz="2000" b="1" dirty="0">
                <a:latin typeface="黑体" panose="02010609060101010101" pitchFamily="49" charset="-122"/>
                <a:ea typeface="黑体" panose="02010609060101010101" pitchFamily="49" charset="-122"/>
              </a:rPr>
              <a:t>深度信念网络 </a:t>
            </a:r>
            <a:r>
              <a:rPr lang="en-US" altLang="zh-CN" sz="1700" b="1" dirty="0">
                <a:solidFill>
                  <a:srgbClr val="C00000"/>
                </a:solidFill>
                <a:latin typeface="黑体" panose="02010609060101010101" pitchFamily="49" charset="-122"/>
                <a:ea typeface="黑体" panose="02010609060101010101" pitchFamily="49" charset="-122"/>
              </a:rPr>
              <a:t>[</a:t>
            </a:r>
            <a:r>
              <a:rPr lang="en-US" altLang="zh-CN" sz="1700" b="1" dirty="0" err="1">
                <a:solidFill>
                  <a:srgbClr val="C00000"/>
                </a:solidFill>
                <a:latin typeface="黑体" panose="02010609060101010101" pitchFamily="49" charset="-122"/>
                <a:ea typeface="黑体" panose="02010609060101010101" pitchFamily="49" charset="-122"/>
              </a:rPr>
              <a:t>Hintonet</a:t>
            </a:r>
            <a:r>
              <a:rPr lang="en-US" altLang="zh-CN" sz="1700" b="1" dirty="0">
                <a:solidFill>
                  <a:srgbClr val="C00000"/>
                </a:solidFill>
                <a:latin typeface="黑体" panose="02010609060101010101" pitchFamily="49" charset="-122"/>
                <a:ea typeface="黑体" panose="02010609060101010101" pitchFamily="49" charset="-122"/>
              </a:rPr>
              <a:t> al. ,  2006] </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结构：每一层都是一个受限 </a:t>
            </a:r>
            <a:r>
              <a:rPr lang="en-US" altLang="zh-CN" sz="2000" b="1" dirty="0">
                <a:latin typeface="黑体" panose="02010609060101010101" pitchFamily="49" charset="-122"/>
                <a:ea typeface="黑体" panose="02010609060101010101" pitchFamily="49" charset="-122"/>
              </a:rPr>
              <a:t>Boltzmann </a:t>
            </a:r>
            <a:r>
              <a:rPr lang="zh-CN" altLang="en-US" sz="2000" b="1" dirty="0">
                <a:latin typeface="黑体" panose="02010609060101010101" pitchFamily="49" charset="-122"/>
                <a:ea typeface="黑体" panose="02010609060101010101" pitchFamily="49" charset="-122"/>
              </a:rPr>
              <a:t>机</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训练方法：无监督预训练</a:t>
            </a:r>
            <a:r>
              <a:rPr lang="en-US" altLang="zh-CN" sz="2000" b="1" dirty="0">
                <a:latin typeface="黑体" panose="02010609060101010101" pitchFamily="49" charset="-122"/>
                <a:ea typeface="黑体" panose="02010609060101010101" pitchFamily="49" charset="-122"/>
              </a:rPr>
              <a:t>+BP </a:t>
            </a:r>
            <a:r>
              <a:rPr lang="zh-CN" altLang="en-US" sz="2000" b="1" dirty="0">
                <a:latin typeface="黑体" panose="02010609060101010101" pitchFamily="49" charset="-122"/>
                <a:ea typeface="黑体" panose="02010609060101010101" pitchFamily="49" charset="-122"/>
              </a:rPr>
              <a:t>微调</a:t>
            </a:r>
            <a:endParaRPr lang="en-US" altLang="zh-CN" sz="2000" b="1" dirty="0">
              <a:latin typeface="黑体" panose="02010609060101010101" pitchFamily="49" charset="-122"/>
              <a:ea typeface="黑体" panose="02010609060101010101" pitchFamily="49" charset="-122"/>
            </a:endParaRPr>
          </a:p>
          <a:p>
            <a:pPr marL="342900" indent="-342900"/>
            <a:r>
              <a:rPr lang="zh-CN" altLang="en-US" b="1" dirty="0">
                <a:solidFill>
                  <a:schemeClr val="tx2"/>
                </a:solidFill>
                <a:latin typeface="黑体" panose="02010609060101010101" pitchFamily="49" charset="-122"/>
                <a:ea typeface="黑体" panose="02010609060101010101" pitchFamily="49" charset="-122"/>
              </a:rPr>
              <a:t>分析</a:t>
            </a:r>
            <a:endParaRPr lang="en-US" altLang="zh-CN" b="1" dirty="0">
              <a:solidFill>
                <a:schemeClr val="tx2"/>
              </a:solidFill>
              <a:latin typeface="黑体" panose="02010609060101010101" pitchFamily="49" charset="-122"/>
              <a:ea typeface="黑体" panose="02010609060101010101" pitchFamily="49" charset="-122"/>
            </a:endParaRPr>
          </a:p>
          <a:p>
            <a:pPr marL="0" indent="0">
              <a:buNone/>
            </a:pPr>
            <a:r>
              <a:rPr lang="zh-CN" altLang="en-US" sz="2000" b="1" dirty="0">
                <a:latin typeface="黑体" panose="02010609060101010101" pitchFamily="49" charset="-122"/>
                <a:ea typeface="黑体" panose="02010609060101010101" pitchFamily="49" charset="-122"/>
              </a:rPr>
              <a:t>预训练</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微调的做法可以视为将大量参数分组</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对每组先找到局部看起来比较好的设置</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然后再基于这些局部较优的结果联合起来进行全局寻优</a:t>
            </a:r>
            <a:r>
              <a:rPr lang="en-US" altLang="zh-CN" sz="2000" b="1"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8631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深度学习</a:t>
            </a:r>
          </a:p>
        </p:txBody>
      </p:sp>
      <p:sp>
        <p:nvSpPr>
          <p:cNvPr id="3" name="内容占位符 2"/>
          <p:cNvSpPr>
            <a:spLocks noGrp="1"/>
          </p:cNvSpPr>
          <p:nvPr>
            <p:ph idx="1"/>
          </p:nvPr>
        </p:nvSpPr>
        <p:spPr>
          <a:xfrm>
            <a:off x="260350" y="997898"/>
            <a:ext cx="8616950" cy="4930775"/>
          </a:xfrm>
        </p:spPr>
        <p:txBody>
          <a:bodyPr>
            <a:normAutofit/>
          </a:bodyPr>
          <a:lstStyle/>
          <a:p>
            <a:pPr marL="0" indent="0">
              <a:buNone/>
            </a:pPr>
            <a:r>
              <a:rPr lang="zh-CN" altLang="en-US" sz="3000" b="1" dirty="0">
                <a:solidFill>
                  <a:schemeClr val="tx2"/>
                </a:solidFill>
                <a:latin typeface="黑体" panose="02010609060101010101" pitchFamily="49" charset="-122"/>
                <a:ea typeface="黑体" panose="02010609060101010101" pitchFamily="49" charset="-122"/>
              </a:rPr>
              <a:t>复杂模型训练方法</a:t>
            </a:r>
            <a:endParaRPr lang="en-US" altLang="zh-CN" sz="3000" b="1" dirty="0">
              <a:solidFill>
                <a:schemeClr val="tx2"/>
              </a:solidFill>
              <a:latin typeface="黑体" panose="02010609060101010101" pitchFamily="49" charset="-122"/>
              <a:ea typeface="黑体" panose="02010609060101010101" pitchFamily="49" charset="-122"/>
            </a:endParaRPr>
          </a:p>
          <a:p>
            <a:pPr marL="342900" indent="-342900">
              <a:lnSpc>
                <a:spcPct val="100000"/>
              </a:lnSpc>
              <a:buSzPct val="120000"/>
            </a:pPr>
            <a:r>
              <a:rPr lang="zh-CN" altLang="en-US" b="1" dirty="0">
                <a:solidFill>
                  <a:schemeClr val="tx2"/>
                </a:solidFill>
                <a:latin typeface="黑体" panose="02010609060101010101" pitchFamily="49" charset="-122"/>
                <a:ea typeface="黑体" panose="02010609060101010101" pitchFamily="49" charset="-122"/>
              </a:rPr>
              <a:t>权共享</a:t>
            </a:r>
            <a:endParaRPr lang="en-US" altLang="zh-CN" b="1" dirty="0">
              <a:solidFill>
                <a:schemeClr val="tx2"/>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b="1" dirty="0">
                <a:latin typeface="黑体" panose="02010609060101010101" pitchFamily="49" charset="-122"/>
                <a:ea typeface="黑体" panose="02010609060101010101" pitchFamily="49" charset="-122"/>
              </a:rPr>
              <a:t>一组神经元使用相同的连接权值</a:t>
            </a:r>
            <a:r>
              <a:rPr lang="en-US" altLang="zh-CN" sz="2000" b="1" dirty="0">
                <a:latin typeface="黑体" panose="02010609060101010101" pitchFamily="49" charset="-122"/>
                <a:ea typeface="黑体" panose="02010609060101010101" pitchFamily="49" charset="-122"/>
              </a:rPr>
              <a:t>. </a:t>
            </a:r>
          </a:p>
          <a:p>
            <a:pPr marL="342900" indent="-342900">
              <a:buFont typeface="Wingdings" panose="05000000000000000000" pitchFamily="2" charset="2"/>
              <a:buChar char="l"/>
            </a:pPr>
            <a:r>
              <a:rPr lang="zh-CN" altLang="en-US" sz="2000" b="1" dirty="0">
                <a:solidFill>
                  <a:srgbClr val="FF0000"/>
                </a:solidFill>
                <a:latin typeface="黑体" panose="02010609060101010101" pitchFamily="49" charset="-122"/>
                <a:ea typeface="黑体" panose="02010609060101010101" pitchFamily="49" charset="-122"/>
              </a:rPr>
              <a:t>权共享策略</a:t>
            </a:r>
            <a:r>
              <a:rPr lang="zh-CN" altLang="en-US" sz="2000" b="1" dirty="0">
                <a:latin typeface="黑体" panose="02010609060101010101" pitchFamily="49" charset="-122"/>
                <a:ea typeface="黑体" panose="02010609060101010101" pitchFamily="49" charset="-122"/>
              </a:rPr>
              <a:t>在卷积神经网络</a:t>
            </a:r>
            <a:r>
              <a:rPr lang="en-US" altLang="zh-CN" sz="2000" b="1" dirty="0">
                <a:latin typeface="黑体" panose="02010609060101010101" pitchFamily="49" charset="-122"/>
                <a:ea typeface="黑体" panose="02010609060101010101" pitchFamily="49" charset="-122"/>
              </a:rPr>
              <a:t>(CNN)</a:t>
            </a:r>
            <a:r>
              <a:rPr lang="fr-FR" altLang="zh-CN" sz="1600" b="1" dirty="0">
                <a:solidFill>
                  <a:srgbClr val="C00000"/>
                </a:solidFill>
                <a:latin typeface="黑体" panose="02010609060101010101" pitchFamily="49" charset="-122"/>
                <a:ea typeface="黑体" panose="02010609060101010101" pitchFamily="49" charset="-122"/>
              </a:rPr>
              <a:t>[LeCun and Bengio,  1995; LeCun et al. ,  1998]</a:t>
            </a:r>
            <a:r>
              <a:rPr lang="zh-CN" altLang="en-US" sz="2000" b="1" dirty="0">
                <a:latin typeface="黑体" panose="02010609060101010101" pitchFamily="49" charset="-122"/>
                <a:ea typeface="黑体" panose="02010609060101010101" pitchFamily="49" charset="-122"/>
              </a:rPr>
              <a:t>中发挥了重要作用</a:t>
            </a:r>
            <a:r>
              <a:rPr lang="en-US" altLang="zh-CN" sz="2000" b="1" dirty="0">
                <a:latin typeface="黑体" panose="02010609060101010101" pitchFamily="49" charset="-122"/>
                <a:ea typeface="黑体" panose="02010609060101010101" pitchFamily="49" charset="-122"/>
              </a:rPr>
              <a:t>. </a:t>
            </a:r>
          </a:p>
          <a:p>
            <a:pPr marL="342900" indent="-342900">
              <a:lnSpc>
                <a:spcPct val="100000"/>
              </a:lnSpc>
              <a:buSzPct val="120000"/>
            </a:pPr>
            <a:r>
              <a:rPr lang="zh-CN" altLang="en-US" b="1" dirty="0">
                <a:solidFill>
                  <a:schemeClr val="tx2"/>
                </a:solidFill>
                <a:latin typeface="黑体" panose="02010609060101010101" pitchFamily="49" charset="-122"/>
                <a:ea typeface="黑体" panose="02010609060101010101" pitchFamily="49" charset="-122"/>
              </a:rPr>
              <a:t>卷积神经网络</a:t>
            </a:r>
            <a:endParaRPr lang="en-US" altLang="zh-CN" b="1" dirty="0">
              <a:solidFill>
                <a:schemeClr val="tx2"/>
              </a:solidFill>
              <a:latin typeface="黑体" panose="02010609060101010101" pitchFamily="49" charset="-122"/>
              <a:ea typeface="黑体" panose="02010609060101010101" pitchFamily="49" charset="-122"/>
            </a:endParaRPr>
          </a:p>
          <a:p>
            <a:pPr marL="0" indent="0">
              <a:lnSpc>
                <a:spcPct val="100000"/>
              </a:lnSpc>
              <a:buSzPct val="120000"/>
              <a:buNone/>
            </a:pPr>
            <a:r>
              <a:rPr lang="zh-CN" altLang="en-US" sz="2000" b="1" dirty="0">
                <a:latin typeface="黑体" panose="02010609060101010101" pitchFamily="49" charset="-122"/>
                <a:ea typeface="黑体" panose="02010609060101010101" pitchFamily="49" charset="-122"/>
              </a:rPr>
              <a:t>结构：</a:t>
            </a:r>
            <a:r>
              <a:rPr lang="en-US" altLang="zh-CN" sz="2000" b="1" dirty="0">
                <a:latin typeface="黑体" panose="02010609060101010101" pitchFamily="49" charset="-122"/>
                <a:ea typeface="黑体" panose="02010609060101010101" pitchFamily="49" charset="-122"/>
              </a:rPr>
              <a:t>CNN</a:t>
            </a:r>
            <a:r>
              <a:rPr lang="zh-CN" altLang="en-US" sz="2000" b="1" dirty="0">
                <a:latin typeface="黑体" panose="02010609060101010101" pitchFamily="49" charset="-122"/>
                <a:ea typeface="黑体" panose="02010609060101010101" pitchFamily="49" charset="-122"/>
              </a:rPr>
              <a:t>复合多个卷积层和采样层对输入信号进行加工</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然后在连接层实现与输出目标之间的映射</a:t>
            </a:r>
            <a:r>
              <a:rPr lang="en-US" altLang="zh-CN" sz="2000" b="1"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1144931140"/>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docProps/app.xml><?xml version="1.0" encoding="utf-8"?>
<Properties xmlns="http://schemas.openxmlformats.org/officeDocument/2006/extended-properties" xmlns:vt="http://schemas.openxmlformats.org/officeDocument/2006/docPropsVTypes">
  <Template>机器学习v2.1rgb</Template>
  <TotalTime>4993</TotalTime>
  <Words>6336</Words>
  <Application>Microsoft Office PowerPoint</Application>
  <PresentationFormat>全屏显示(4:3)</PresentationFormat>
  <Paragraphs>581</Paragraphs>
  <Slides>122</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122</vt:i4>
      </vt:variant>
    </vt:vector>
  </HeadingPairs>
  <TitlesOfParts>
    <vt:vector size="134" baseType="lpstr">
      <vt:lpstr>黑体</vt:lpstr>
      <vt:lpstr>楷体_GB2312</vt:lpstr>
      <vt:lpstr>宋体</vt:lpstr>
      <vt:lpstr>微软雅黑</vt:lpstr>
      <vt:lpstr>幼圆</vt:lpstr>
      <vt:lpstr>Arial</vt:lpstr>
      <vt:lpstr>Cambria Math</vt:lpstr>
      <vt:lpstr>Times New Roman</vt:lpstr>
      <vt:lpstr>Verdana</vt:lpstr>
      <vt:lpstr>Wingdings</vt:lpstr>
      <vt:lpstr>机器学习v2.1rgb</vt:lpstr>
      <vt:lpstr>Formula</vt:lpstr>
      <vt:lpstr>机器学习  Machine Learning</vt:lpstr>
      <vt:lpstr>大纲</vt:lpstr>
      <vt:lpstr>场景</vt:lpstr>
      <vt:lpstr>基本原理</vt:lpstr>
      <vt:lpstr>基本原理</vt:lpstr>
      <vt:lpstr>神经元</vt:lpstr>
      <vt:lpstr>神经元模型（MP）</vt:lpstr>
      <vt:lpstr>神经元模型</vt:lpstr>
      <vt:lpstr>神经元模型</vt:lpstr>
      <vt:lpstr>单层神经网络（感知机）</vt:lpstr>
      <vt:lpstr>PowerPoint 演示文稿</vt:lpstr>
      <vt:lpstr>单层神经网络（感知机）</vt:lpstr>
      <vt:lpstr>单层神经网络（感知机）</vt:lpstr>
      <vt:lpstr>单层神经网络（感知机）</vt:lpstr>
      <vt:lpstr>感知机的例子</vt:lpstr>
      <vt:lpstr>感知机的例子</vt:lpstr>
      <vt:lpstr>感知机的例子</vt:lpstr>
      <vt:lpstr>感知机的负面影响</vt:lpstr>
      <vt:lpstr>两层神经网络</vt:lpstr>
      <vt:lpstr>两层神经网络结构</vt:lpstr>
      <vt:lpstr>两层神经网络结构</vt:lpstr>
      <vt:lpstr>偏置</vt:lpstr>
      <vt:lpstr>效果</vt:lpstr>
      <vt:lpstr>思 考</vt:lpstr>
      <vt:lpstr>影 响</vt:lpstr>
      <vt:lpstr>影 响</vt:lpstr>
      <vt:lpstr>多层神经网络（深度学习）</vt:lpstr>
      <vt:lpstr>多层神经网络（深度学习）</vt:lpstr>
      <vt:lpstr>多层神经网络结构</vt:lpstr>
      <vt:lpstr>多层神经网络结构</vt:lpstr>
      <vt:lpstr>多层神经网络结构</vt:lpstr>
      <vt:lpstr>神经网络发展史小结</vt:lpstr>
      <vt:lpstr>神经网络发展史小结</vt:lpstr>
      <vt:lpstr>神经网络发展史小结</vt:lpstr>
      <vt:lpstr>神经网络发展史小结</vt:lpstr>
      <vt:lpstr>大纲</vt:lpstr>
      <vt:lpstr>神经元模型</vt:lpstr>
      <vt:lpstr>神经元模型</vt:lpstr>
      <vt:lpstr>大纲</vt:lpstr>
      <vt:lpstr>感知机与多层网络</vt:lpstr>
      <vt:lpstr>感知机与多层网络</vt:lpstr>
      <vt:lpstr>感知机与多层网络</vt:lpstr>
      <vt:lpstr>感知机与多层网络</vt:lpstr>
      <vt:lpstr>感知机与多层网络</vt:lpstr>
      <vt:lpstr>感知机与多层网络</vt:lpstr>
      <vt:lpstr>感知机与多层网络</vt:lpstr>
      <vt:lpstr>大纲</vt:lpstr>
      <vt:lpstr>误差逆传播算法</vt:lpstr>
      <vt:lpstr> 误差逆传播算法</vt:lpstr>
      <vt:lpstr>梯度下降原理</vt:lpstr>
      <vt:lpstr>梯度下降示例</vt:lpstr>
      <vt:lpstr>误差逆传播算法</vt:lpstr>
      <vt:lpstr>误差逆传播算法</vt:lpstr>
      <vt:lpstr>误差逆传播算法</vt:lpstr>
      <vt:lpstr>误差逆传播算法</vt:lpstr>
      <vt:lpstr>BP神经网络计算实例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迭代优化</vt:lpstr>
      <vt:lpstr>误差逆传播算法</vt:lpstr>
      <vt:lpstr>误差逆传播算法</vt:lpstr>
      <vt:lpstr>Sklearn神经网络</vt:lpstr>
      <vt:lpstr>设计神经网络</vt:lpstr>
      <vt:lpstr>设计神经网络</vt:lpstr>
      <vt:lpstr>PowerPoint 演示文稿</vt:lpstr>
      <vt:lpstr>PowerPoint 演示文稿</vt:lpstr>
      <vt:lpstr>PowerPoint 演示文稿</vt:lpstr>
      <vt:lpstr>大纲</vt:lpstr>
      <vt:lpstr>全局最小与局部极小</vt:lpstr>
      <vt:lpstr>全局最小与局部极小</vt:lpstr>
      <vt:lpstr>PowerPoint 演示文稿</vt:lpstr>
      <vt:lpstr>大纲</vt:lpstr>
      <vt:lpstr> 其他常见神经网络</vt:lpstr>
      <vt:lpstr>PowerPoint 演示文稿</vt:lpstr>
      <vt:lpstr>PowerPoint 演示文稿</vt:lpstr>
      <vt:lpstr>PowerPoint 演示文稿</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大纲</vt:lpstr>
      <vt:lpstr>深度学习</vt:lpstr>
      <vt:lpstr>深度学习</vt:lpstr>
      <vt:lpstr>深度学习</vt:lpstr>
      <vt:lpstr>深度学习</vt:lpstr>
      <vt:lpstr>深度学习</vt:lpstr>
      <vt:lpstr>PowerPoint 演示文稿</vt:lpstr>
      <vt:lpstr>卷 积</vt:lpstr>
      <vt:lpstr>池化</vt:lpstr>
      <vt:lpstr>激活函数</vt:lpstr>
      <vt:lpstr>Softmax层</vt:lpstr>
      <vt:lpstr>PowerPoint 演示文稿</vt:lpstr>
      <vt:lpstr>深度学习</vt:lpstr>
      <vt:lpstr>PowerPoint 演示文稿</vt:lpstr>
      <vt:lpstr>PowerPoint 演示文稿</vt:lpstr>
      <vt:lpstr>深度学习</vt:lpstr>
      <vt:lpstr>深度学习</vt:lpstr>
      <vt:lpstr>PowerPoint 演示文稿</vt:lpstr>
      <vt:lpstr>PowerPoint 演示文稿</vt:lpstr>
      <vt:lpstr>深度学习</vt:lpstr>
      <vt:lpstr>聊天机器人</vt:lpstr>
      <vt:lpstr>深度学习</vt:lpstr>
      <vt:lpstr>PowerPoint 演示文稿</vt:lpstr>
      <vt:lpstr>深度学习</vt:lpstr>
      <vt:lpstr>深度学习</vt:lpstr>
      <vt:lpstr>教 材</vt:lpstr>
      <vt:lpstr>阅读材料</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
  <cp:lastModifiedBy>yx</cp:lastModifiedBy>
  <cp:revision>277</cp:revision>
  <dcterms:created xsi:type="dcterms:W3CDTF">2015-12-30T14:22:19Z</dcterms:created>
  <dcterms:modified xsi:type="dcterms:W3CDTF">2023-03-22T13:11:14Z</dcterms:modified>
</cp:coreProperties>
</file>